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1"/>
  </p:notesMasterIdLst>
  <p:handoutMasterIdLst>
    <p:handoutMasterId r:id="rId62"/>
  </p:handoutMasterIdLst>
  <p:sldIdLst>
    <p:sldId id="256" r:id="rId3"/>
    <p:sldId id="257" r:id="rId4"/>
    <p:sldId id="258" r:id="rId5"/>
    <p:sldId id="607" r:id="rId6"/>
    <p:sldId id="463" r:id="rId7"/>
    <p:sldId id="259" r:id="rId8"/>
    <p:sldId id="408" r:id="rId9"/>
    <p:sldId id="409" r:id="rId10"/>
    <p:sldId id="410" r:id="rId11"/>
    <p:sldId id="411" r:id="rId12"/>
    <p:sldId id="412" r:id="rId13"/>
    <p:sldId id="413" r:id="rId14"/>
    <p:sldId id="415" r:id="rId15"/>
    <p:sldId id="907" r:id="rId16"/>
    <p:sldId id="261" r:id="rId17"/>
    <p:sldId id="555" r:id="rId18"/>
    <p:sldId id="606" r:id="rId19"/>
    <p:sldId id="264" r:id="rId20"/>
    <p:sldId id="905" r:id="rId21"/>
    <p:sldId id="609" r:id="rId22"/>
    <p:sldId id="610" r:id="rId23"/>
    <p:sldId id="617" r:id="rId24"/>
    <p:sldId id="611" r:id="rId25"/>
    <p:sldId id="612" r:id="rId26"/>
    <p:sldId id="615" r:id="rId27"/>
    <p:sldId id="616" r:id="rId28"/>
    <p:sldId id="618" r:id="rId29"/>
    <p:sldId id="619" r:id="rId30"/>
    <p:sldId id="599" r:id="rId31"/>
    <p:sldId id="620" r:id="rId32"/>
    <p:sldId id="601" r:id="rId33"/>
    <p:sldId id="624" r:id="rId34"/>
    <p:sldId id="622" r:id="rId35"/>
    <p:sldId id="625" r:id="rId36"/>
    <p:sldId id="642" r:id="rId37"/>
    <p:sldId id="330" r:id="rId38"/>
    <p:sldId id="908" r:id="rId39"/>
    <p:sldId id="316" r:id="rId40"/>
    <p:sldId id="909" r:id="rId41"/>
    <p:sldId id="910" r:id="rId42"/>
    <p:sldId id="260" r:id="rId43"/>
    <p:sldId id="287" r:id="rId44"/>
    <p:sldId id="306" r:id="rId45"/>
    <p:sldId id="288" r:id="rId46"/>
    <p:sldId id="286" r:id="rId47"/>
    <p:sldId id="291" r:id="rId48"/>
    <p:sldId id="297" r:id="rId49"/>
    <p:sldId id="318" r:id="rId50"/>
    <p:sldId id="266" r:id="rId51"/>
    <p:sldId id="321" r:id="rId52"/>
    <p:sldId id="322" r:id="rId53"/>
    <p:sldId id="911" r:id="rId54"/>
    <p:sldId id="295" r:id="rId55"/>
    <p:sldId id="320" r:id="rId56"/>
    <p:sldId id="299" r:id="rId57"/>
    <p:sldId id="290" r:id="rId58"/>
    <p:sldId id="271" r:id="rId59"/>
    <p:sldId id="329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12" autoAdjust="0"/>
    <p:restoredTop sz="94660"/>
  </p:normalViewPr>
  <p:slideViewPr>
    <p:cSldViewPr snapToGrid="0">
      <p:cViewPr varScale="1">
        <p:scale>
          <a:sx n="69" d="100"/>
          <a:sy n="69" d="100"/>
        </p:scale>
        <p:origin x="6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135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45CED9-E163-4694-9F5D-F0C1B4FF25E7}" type="doc">
      <dgm:prSet loTypeId="urn:microsoft.com/office/officeart/2005/8/layout/vList2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404E5BC8-D9D3-4125-A0AC-E3829227F94D}">
      <dgm:prSet custT="1"/>
      <dgm:spPr/>
      <dgm:t>
        <a:bodyPr/>
        <a:lstStyle/>
        <a:p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Impetigo je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površna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gnojno-krustozna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upala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kože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koja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nastaje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prethodno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neoštećenoj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koži</a:t>
          </a:r>
          <a:r>
            <a:rPr lang="en-US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8AEB66AA-815D-448D-A440-877EDD781E4C}" type="parTrans" cxnId="{533A9C11-9316-4F9C-A206-87055D2DD840}">
      <dgm:prSet/>
      <dgm:spPr/>
      <dgm:t>
        <a:bodyPr/>
        <a:lstStyle/>
        <a:p>
          <a:endParaRPr lang="en-US"/>
        </a:p>
      </dgm:t>
    </dgm:pt>
    <dgm:pt modelId="{52DBCBC5-7ECC-4E29-B5CA-E0F7FF5F70FE}" type="sibTrans" cxnId="{533A9C11-9316-4F9C-A206-87055D2DD840}">
      <dgm:prSet/>
      <dgm:spPr/>
      <dgm:t>
        <a:bodyPr/>
        <a:lstStyle/>
        <a:p>
          <a:endParaRPr lang="en-US"/>
        </a:p>
      </dgm:t>
    </dgm:pt>
    <dgm:pt modelId="{B1596E89-0341-4700-BE5E-24EAF99235DA}">
      <dgm:prSet custT="1"/>
      <dgm:spPr/>
      <dgm:t>
        <a:bodyPr/>
        <a:lstStyle/>
        <a:p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Širi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direktnim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kontaktom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ili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autoinokulacijom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ostale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delove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kože</a:t>
          </a:r>
          <a:r>
            <a:rPr lang="en-US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1D1F140F-EFA4-4C60-9434-9D153AA995E8}" type="parTrans" cxnId="{F0C3DB59-8C02-4591-B2B3-8313FFC90622}">
      <dgm:prSet/>
      <dgm:spPr/>
      <dgm:t>
        <a:bodyPr/>
        <a:lstStyle/>
        <a:p>
          <a:endParaRPr lang="en-US"/>
        </a:p>
      </dgm:t>
    </dgm:pt>
    <dgm:pt modelId="{C152C465-8CD7-4017-B02C-B88DCB60C9B9}" type="sibTrans" cxnId="{F0C3DB59-8C02-4591-B2B3-8313FFC90622}">
      <dgm:prSet/>
      <dgm:spPr/>
      <dgm:t>
        <a:bodyPr/>
        <a:lstStyle/>
        <a:p>
          <a:endParaRPr lang="en-US"/>
        </a:p>
      </dgm:t>
    </dgm:pt>
    <dgm:pt modelId="{995D4B9C-652D-4EFC-A06F-D5924ABD1AD5}">
      <dgm:prSet custT="1"/>
      <dgm:spPr/>
      <dgm:t>
        <a:bodyPr/>
        <a:lstStyle/>
        <a:p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Javljaju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licu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ili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ekstremitetima</a:t>
          </a:r>
          <a:r>
            <a:rPr lang="en-US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</dgm:t>
    </dgm:pt>
    <dgm:pt modelId="{7B96A0E6-F263-40E8-BD1C-FB5BC82852F8}" type="parTrans" cxnId="{C0D9A592-A3A7-4E86-BC22-59D6A4EDE48F}">
      <dgm:prSet/>
      <dgm:spPr/>
      <dgm:t>
        <a:bodyPr/>
        <a:lstStyle/>
        <a:p>
          <a:endParaRPr lang="en-US"/>
        </a:p>
      </dgm:t>
    </dgm:pt>
    <dgm:pt modelId="{7AD10D90-D5B6-40C5-9181-BC614A7F391A}" type="sibTrans" cxnId="{C0D9A592-A3A7-4E86-BC22-59D6A4EDE48F}">
      <dgm:prSet/>
      <dgm:spPr/>
      <dgm:t>
        <a:bodyPr/>
        <a:lstStyle/>
        <a:p>
          <a:endParaRPr lang="en-US"/>
        </a:p>
      </dgm:t>
    </dgm:pt>
    <dgm:pt modelId="{71F6DFE1-6245-4121-B1F7-06D216475FB9}">
      <dgm:prSet custT="1"/>
      <dgm:spPr/>
      <dgm:t>
        <a:bodyPr/>
        <a:lstStyle/>
        <a:p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U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početku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stvara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vezikula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koja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postaje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pustula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nakon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koje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stvara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žuta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krusta</a:t>
          </a:r>
          <a:r>
            <a:rPr lang="en-US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</dgm:t>
    </dgm:pt>
    <dgm:pt modelId="{CA91547C-D9F5-41A2-9024-B0B854CCC08D}" type="parTrans" cxnId="{BFB361B3-FFA4-4E0A-8743-9391840E7035}">
      <dgm:prSet/>
      <dgm:spPr/>
      <dgm:t>
        <a:bodyPr/>
        <a:lstStyle/>
        <a:p>
          <a:endParaRPr lang="en-US"/>
        </a:p>
      </dgm:t>
    </dgm:pt>
    <dgm:pt modelId="{69E22608-475E-4225-AEEC-91B85090E3B5}" type="sibTrans" cxnId="{BFB361B3-FFA4-4E0A-8743-9391840E7035}">
      <dgm:prSet/>
      <dgm:spPr/>
      <dgm:t>
        <a:bodyPr/>
        <a:lstStyle/>
        <a:p>
          <a:endParaRPr lang="en-US"/>
        </a:p>
      </dgm:t>
    </dgm:pt>
    <dgm:pt modelId="{0FF4A603-CF11-4B2B-A36B-379DED2FE042}">
      <dgm:prSet custT="1"/>
      <dgm:spPr/>
      <dgm:t>
        <a:bodyPr/>
        <a:lstStyle/>
        <a:p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Lezije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su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površne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grupisane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bezboln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b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Lokalna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primena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bacitracina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ili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mupirocin gel 3x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dnevno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7-8 dana </a:t>
          </a:r>
          <a:b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Kada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je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zahvaćena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veća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površina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kože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mogu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dati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dikloksacilin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kloksacilin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(4h250-500mg),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cefaleksin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klindamicin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i </a:t>
          </a:r>
          <a:r>
            <a:rPr lang="en-US" sz="1600" b="0" i="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eritromicin</a:t>
          </a:r>
          <a:r>
            <a:rPr lang="en-US" sz="1600" b="0" i="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560638-FCC5-45FA-93B0-9FE06F45105B}" type="parTrans" cxnId="{891BD8EC-A755-42EE-BF7F-460BFF062A8A}">
      <dgm:prSet/>
      <dgm:spPr/>
      <dgm:t>
        <a:bodyPr/>
        <a:lstStyle/>
        <a:p>
          <a:endParaRPr lang="en-US"/>
        </a:p>
      </dgm:t>
    </dgm:pt>
    <dgm:pt modelId="{9444D84E-D65B-405C-AD5B-15836F4FCB63}" type="sibTrans" cxnId="{891BD8EC-A755-42EE-BF7F-460BFF062A8A}">
      <dgm:prSet/>
      <dgm:spPr/>
      <dgm:t>
        <a:bodyPr/>
        <a:lstStyle/>
        <a:p>
          <a:endParaRPr lang="en-US"/>
        </a:p>
      </dgm:t>
    </dgm:pt>
    <dgm:pt modelId="{91ECC999-C1C9-4E5A-B96F-B92E3BCBDFC5}">
      <dgm:prSet custT="1"/>
      <dgm:spPr/>
      <dgm:t>
        <a:bodyPr/>
        <a:lstStyle/>
        <a:p>
          <a:pPr algn="ctr"/>
          <a:r>
            <a:rPr lang="en-US" sz="2000" b="1" i="0" baseline="0">
              <a:latin typeface="Times New Roman" panose="02020603050405020304" pitchFamily="18" charset="0"/>
              <a:cs typeface="Times New Roman" panose="02020603050405020304" pitchFamily="18" charset="0"/>
            </a:rPr>
            <a:t>IMPETIGO </a:t>
          </a:r>
          <a:endParaRPr 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62E2FA-87C4-4E65-AF0C-961D6B9D2AF9}" type="sibTrans" cxnId="{20969791-BC28-4E93-A855-46626BC448F0}">
      <dgm:prSet/>
      <dgm:spPr/>
      <dgm:t>
        <a:bodyPr/>
        <a:lstStyle/>
        <a:p>
          <a:endParaRPr lang="en-US"/>
        </a:p>
      </dgm:t>
    </dgm:pt>
    <dgm:pt modelId="{6F4E2532-7CAB-4D69-8B8E-5CF0C0957424}" type="parTrans" cxnId="{20969791-BC28-4E93-A855-46626BC448F0}">
      <dgm:prSet/>
      <dgm:spPr/>
      <dgm:t>
        <a:bodyPr/>
        <a:lstStyle/>
        <a:p>
          <a:endParaRPr lang="en-US"/>
        </a:p>
      </dgm:t>
    </dgm:pt>
    <dgm:pt modelId="{0A4E4C86-6F0B-42A1-8383-5DA731471800}" type="pres">
      <dgm:prSet presAssocID="{0A45CED9-E163-4694-9F5D-F0C1B4FF25E7}" presName="linear" presStyleCnt="0">
        <dgm:presLayoutVars>
          <dgm:animLvl val="lvl"/>
          <dgm:resizeHandles val="exact"/>
        </dgm:presLayoutVars>
      </dgm:prSet>
      <dgm:spPr/>
    </dgm:pt>
    <dgm:pt modelId="{52018FF2-9816-46DD-9E53-47427CAD0E9C}" type="pres">
      <dgm:prSet presAssocID="{91ECC999-C1C9-4E5A-B96F-B92E3BCBDFC5}" presName="parentText" presStyleLbl="node1" presStyleIdx="0" presStyleCnt="1" custLinFactNeighborX="-288" custLinFactNeighborY="-3809">
        <dgm:presLayoutVars>
          <dgm:chMax val="0"/>
          <dgm:bulletEnabled val="1"/>
        </dgm:presLayoutVars>
      </dgm:prSet>
      <dgm:spPr/>
    </dgm:pt>
    <dgm:pt modelId="{D986C14D-5C46-40D4-83B3-3954EF79C4F8}" type="pres">
      <dgm:prSet presAssocID="{91ECC999-C1C9-4E5A-B96F-B92E3BCBDFC5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533A9C11-9316-4F9C-A206-87055D2DD840}" srcId="{91ECC999-C1C9-4E5A-B96F-B92E3BCBDFC5}" destId="{404E5BC8-D9D3-4125-A0AC-E3829227F94D}" srcOrd="0" destOrd="0" parTransId="{8AEB66AA-815D-448D-A440-877EDD781E4C}" sibTransId="{52DBCBC5-7ECC-4E29-B5CA-E0F7FF5F70FE}"/>
    <dgm:cxn modelId="{8FEFBF2E-DF3E-4A13-A219-D700959E4709}" type="presOf" srcId="{995D4B9C-652D-4EFC-A06F-D5924ABD1AD5}" destId="{D986C14D-5C46-40D4-83B3-3954EF79C4F8}" srcOrd="0" destOrd="2" presId="urn:microsoft.com/office/officeart/2005/8/layout/vList2"/>
    <dgm:cxn modelId="{ACE61867-BF72-4E18-8393-2621F4B23A6A}" type="presOf" srcId="{71F6DFE1-6245-4121-B1F7-06D216475FB9}" destId="{D986C14D-5C46-40D4-83B3-3954EF79C4F8}" srcOrd="0" destOrd="3" presId="urn:microsoft.com/office/officeart/2005/8/layout/vList2"/>
    <dgm:cxn modelId="{2E6DE96F-DB21-479E-9085-972FE2E1E2B5}" type="presOf" srcId="{404E5BC8-D9D3-4125-A0AC-E3829227F94D}" destId="{D986C14D-5C46-40D4-83B3-3954EF79C4F8}" srcOrd="0" destOrd="0" presId="urn:microsoft.com/office/officeart/2005/8/layout/vList2"/>
    <dgm:cxn modelId="{F0C3DB59-8C02-4591-B2B3-8313FFC90622}" srcId="{91ECC999-C1C9-4E5A-B96F-B92E3BCBDFC5}" destId="{B1596E89-0341-4700-BE5E-24EAF99235DA}" srcOrd="1" destOrd="0" parTransId="{1D1F140F-EFA4-4C60-9434-9D153AA995E8}" sibTransId="{C152C465-8CD7-4017-B02C-B88DCB60C9B9}"/>
    <dgm:cxn modelId="{B672FC83-4BD8-4D7D-AEDA-D9E6904AE36B}" type="presOf" srcId="{0A45CED9-E163-4694-9F5D-F0C1B4FF25E7}" destId="{0A4E4C86-6F0B-42A1-8383-5DA731471800}" srcOrd="0" destOrd="0" presId="urn:microsoft.com/office/officeart/2005/8/layout/vList2"/>
    <dgm:cxn modelId="{20969791-BC28-4E93-A855-46626BC448F0}" srcId="{0A45CED9-E163-4694-9F5D-F0C1B4FF25E7}" destId="{91ECC999-C1C9-4E5A-B96F-B92E3BCBDFC5}" srcOrd="0" destOrd="0" parTransId="{6F4E2532-7CAB-4D69-8B8E-5CF0C0957424}" sibTransId="{8262E2FA-87C4-4E65-AF0C-961D6B9D2AF9}"/>
    <dgm:cxn modelId="{C0D9A592-A3A7-4E86-BC22-59D6A4EDE48F}" srcId="{91ECC999-C1C9-4E5A-B96F-B92E3BCBDFC5}" destId="{995D4B9C-652D-4EFC-A06F-D5924ABD1AD5}" srcOrd="2" destOrd="0" parTransId="{7B96A0E6-F263-40E8-BD1C-FB5BC82852F8}" sibTransId="{7AD10D90-D5B6-40C5-9181-BC614A7F391A}"/>
    <dgm:cxn modelId="{C4B0F8A9-914C-414E-9724-C34713A8AA9A}" type="presOf" srcId="{B1596E89-0341-4700-BE5E-24EAF99235DA}" destId="{D986C14D-5C46-40D4-83B3-3954EF79C4F8}" srcOrd="0" destOrd="1" presId="urn:microsoft.com/office/officeart/2005/8/layout/vList2"/>
    <dgm:cxn modelId="{C5518FAE-E304-47E1-B01A-BA0D180F9045}" type="presOf" srcId="{91ECC999-C1C9-4E5A-B96F-B92E3BCBDFC5}" destId="{52018FF2-9816-46DD-9E53-47427CAD0E9C}" srcOrd="0" destOrd="0" presId="urn:microsoft.com/office/officeart/2005/8/layout/vList2"/>
    <dgm:cxn modelId="{BFB361B3-FFA4-4E0A-8743-9391840E7035}" srcId="{91ECC999-C1C9-4E5A-B96F-B92E3BCBDFC5}" destId="{71F6DFE1-6245-4121-B1F7-06D216475FB9}" srcOrd="3" destOrd="0" parTransId="{CA91547C-D9F5-41A2-9024-B0B854CCC08D}" sibTransId="{69E22608-475E-4225-AEEC-91B85090E3B5}"/>
    <dgm:cxn modelId="{CB4CBABB-F1B1-4D85-9610-49C77674E2D5}" type="presOf" srcId="{0FF4A603-CF11-4B2B-A36B-379DED2FE042}" destId="{D986C14D-5C46-40D4-83B3-3954EF79C4F8}" srcOrd="0" destOrd="4" presId="urn:microsoft.com/office/officeart/2005/8/layout/vList2"/>
    <dgm:cxn modelId="{891BD8EC-A755-42EE-BF7F-460BFF062A8A}" srcId="{91ECC999-C1C9-4E5A-B96F-B92E3BCBDFC5}" destId="{0FF4A603-CF11-4B2B-A36B-379DED2FE042}" srcOrd="4" destOrd="0" parTransId="{C4560638-FCC5-45FA-93B0-9FE06F45105B}" sibTransId="{9444D84E-D65B-405C-AD5B-15836F4FCB63}"/>
    <dgm:cxn modelId="{7A843AD8-C9D1-45B4-842F-C39D4DC32440}" type="presParOf" srcId="{0A4E4C86-6F0B-42A1-8383-5DA731471800}" destId="{52018FF2-9816-46DD-9E53-47427CAD0E9C}" srcOrd="0" destOrd="0" presId="urn:microsoft.com/office/officeart/2005/8/layout/vList2"/>
    <dgm:cxn modelId="{4E05B199-2132-4CD9-A565-04B9ADBD8B3F}" type="presParOf" srcId="{0A4E4C86-6F0B-42A1-8383-5DA731471800}" destId="{D986C14D-5C46-40D4-83B3-3954EF79C4F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2174B3-D52D-4AD4-AA69-4FA92ACA88B3}" type="doc">
      <dgm:prSet loTypeId="urn:microsoft.com/office/officeart/2005/8/layout/hierarchy1" loCatId="hierarchy" qsTypeId="urn:microsoft.com/office/officeart/2005/8/quickstyle/simple4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C9F9DB36-8C8F-4270-BE1E-7713D183BCD1}">
      <dgm:prSet/>
      <dgm:spPr/>
      <dgm:t>
        <a:bodyPr/>
        <a:lstStyle/>
        <a:p>
          <a:r>
            <a:rPr lang="sr-Latn-CS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Staphylococcus aureus-</a:t>
          </a:r>
          <a:r>
            <a:rPr lang="sr-Latn-CS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Latn-CS" b="0" dirty="0">
              <a:latin typeface="Times New Roman" panose="02020603050405020304" pitchFamily="18" charset="0"/>
              <a:cs typeface="Times New Roman" panose="02020603050405020304" pitchFamily="18" charset="0"/>
            </a:rPr>
            <a:t>ko</a:t>
          </a:r>
          <a:r>
            <a:rPr lang="sr-Latn-CS" dirty="0">
              <a:latin typeface="Times New Roman" panose="02020603050405020304" pitchFamily="18" charset="0"/>
              <a:cs typeface="Times New Roman" panose="02020603050405020304" pitchFamily="18" charset="0"/>
            </a:rPr>
            <a:t>agulaza pozitivni (zlatnožute kolonije)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932DBC-CB10-4BEA-A5B6-32510DA590B3}" type="parTrans" cxnId="{6E7E83B4-1A52-498E-88E7-E51C0CEEABB2}">
      <dgm:prSet/>
      <dgm:spPr/>
      <dgm:t>
        <a:bodyPr/>
        <a:lstStyle/>
        <a:p>
          <a:endParaRPr lang="en-US"/>
        </a:p>
      </dgm:t>
    </dgm:pt>
    <dgm:pt modelId="{0ECA22F5-F803-4E29-B9B7-4ED8C53228F7}" type="sibTrans" cxnId="{6E7E83B4-1A52-498E-88E7-E51C0CEEABB2}">
      <dgm:prSet/>
      <dgm:spPr/>
      <dgm:t>
        <a:bodyPr/>
        <a:lstStyle/>
        <a:p>
          <a:endParaRPr lang="en-US"/>
        </a:p>
      </dgm:t>
    </dgm:pt>
    <dgm:pt modelId="{2D879C74-B247-4EAD-90B1-EA68EEB8F443}">
      <dgm:prSet/>
      <dgm:spPr/>
      <dgm:t>
        <a:bodyPr/>
        <a:lstStyle/>
        <a:p>
          <a:r>
            <a:rPr lang="sr-Latn-CS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Staphylococcus epidermidis</a:t>
          </a:r>
          <a:r>
            <a:rPr lang="sr-Cyrl-RS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sr-Latn-CS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koagulaza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negativni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stafilokok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, koji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stvara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bele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kolonije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D06D81-909A-4E8C-8901-64280A744C71}" type="parTrans" cxnId="{94E9CE94-916A-40E0-AEDA-15C2D5A53874}">
      <dgm:prSet/>
      <dgm:spPr/>
      <dgm:t>
        <a:bodyPr/>
        <a:lstStyle/>
        <a:p>
          <a:endParaRPr lang="en-US"/>
        </a:p>
      </dgm:t>
    </dgm:pt>
    <dgm:pt modelId="{44202E29-C04F-4F00-A254-E17F0D65A845}" type="sibTrans" cxnId="{94E9CE94-916A-40E0-AEDA-15C2D5A53874}">
      <dgm:prSet/>
      <dgm:spPr/>
      <dgm:t>
        <a:bodyPr/>
        <a:lstStyle/>
        <a:p>
          <a:endParaRPr lang="en-US"/>
        </a:p>
      </dgm:t>
    </dgm:pt>
    <dgm:pt modelId="{6A2913C2-2EC4-4038-AE83-9C97EBE89D83}">
      <dgm:prSet/>
      <dgm:spPr/>
      <dgm:t>
        <a:bodyPr/>
        <a:lstStyle/>
        <a:p>
          <a:r>
            <a:rPr lang="sr-Latn-CS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Staphylococcus saprophiticus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F883C5-2FDD-4842-8DF4-7D7E20C92D5F}" type="parTrans" cxnId="{97187D20-2D30-4994-920F-F947EBEA2BA7}">
      <dgm:prSet/>
      <dgm:spPr/>
      <dgm:t>
        <a:bodyPr/>
        <a:lstStyle/>
        <a:p>
          <a:endParaRPr lang="en-US"/>
        </a:p>
      </dgm:t>
    </dgm:pt>
    <dgm:pt modelId="{42BBDECF-5D25-4D79-BC75-BC5D9BBCD55F}" type="sibTrans" cxnId="{97187D20-2D30-4994-920F-F947EBEA2BA7}">
      <dgm:prSet/>
      <dgm:spPr/>
      <dgm:t>
        <a:bodyPr/>
        <a:lstStyle/>
        <a:p>
          <a:endParaRPr lang="en-US"/>
        </a:p>
      </dgm:t>
    </dgm:pt>
    <dgm:pt modelId="{6D4F930B-9176-4E5F-9C0B-24498E650A67}" type="pres">
      <dgm:prSet presAssocID="{582174B3-D52D-4AD4-AA69-4FA92ACA88B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231090E-CA47-4011-952D-C2EDAED98CEB}" type="pres">
      <dgm:prSet presAssocID="{C9F9DB36-8C8F-4270-BE1E-7713D183BCD1}" presName="hierRoot1" presStyleCnt="0"/>
      <dgm:spPr/>
    </dgm:pt>
    <dgm:pt modelId="{31232D8C-41E8-4DA1-AA9A-9171F79E183F}" type="pres">
      <dgm:prSet presAssocID="{C9F9DB36-8C8F-4270-BE1E-7713D183BCD1}" presName="composite" presStyleCnt="0"/>
      <dgm:spPr/>
    </dgm:pt>
    <dgm:pt modelId="{ED9B7867-D240-451B-8E25-5E1DF813EFCD}" type="pres">
      <dgm:prSet presAssocID="{C9F9DB36-8C8F-4270-BE1E-7713D183BCD1}" presName="background" presStyleLbl="node0" presStyleIdx="0" presStyleCnt="3"/>
      <dgm:spPr/>
    </dgm:pt>
    <dgm:pt modelId="{AF49FD68-3AB7-4AB4-A41A-A7AD07AF9127}" type="pres">
      <dgm:prSet presAssocID="{C9F9DB36-8C8F-4270-BE1E-7713D183BCD1}" presName="text" presStyleLbl="fgAcc0" presStyleIdx="0" presStyleCnt="3">
        <dgm:presLayoutVars>
          <dgm:chPref val="3"/>
        </dgm:presLayoutVars>
      </dgm:prSet>
      <dgm:spPr/>
    </dgm:pt>
    <dgm:pt modelId="{5FC16C89-9C7C-48FB-97B4-923963DFB6FF}" type="pres">
      <dgm:prSet presAssocID="{C9F9DB36-8C8F-4270-BE1E-7713D183BCD1}" presName="hierChild2" presStyleCnt="0"/>
      <dgm:spPr/>
    </dgm:pt>
    <dgm:pt modelId="{B5B7030A-9D6D-4D6F-9C6E-9737D333DD81}" type="pres">
      <dgm:prSet presAssocID="{2D879C74-B247-4EAD-90B1-EA68EEB8F443}" presName="hierRoot1" presStyleCnt="0"/>
      <dgm:spPr/>
    </dgm:pt>
    <dgm:pt modelId="{073900B2-0592-4564-BFBB-8734101C7961}" type="pres">
      <dgm:prSet presAssocID="{2D879C74-B247-4EAD-90B1-EA68EEB8F443}" presName="composite" presStyleCnt="0"/>
      <dgm:spPr/>
    </dgm:pt>
    <dgm:pt modelId="{59C639ED-CA07-4A5D-8133-CE80E9D3D79F}" type="pres">
      <dgm:prSet presAssocID="{2D879C74-B247-4EAD-90B1-EA68EEB8F443}" presName="background" presStyleLbl="node0" presStyleIdx="1" presStyleCnt="3"/>
      <dgm:spPr/>
    </dgm:pt>
    <dgm:pt modelId="{2F405138-683E-4E2C-89AF-58013B84A800}" type="pres">
      <dgm:prSet presAssocID="{2D879C74-B247-4EAD-90B1-EA68EEB8F443}" presName="text" presStyleLbl="fgAcc0" presStyleIdx="1" presStyleCnt="3">
        <dgm:presLayoutVars>
          <dgm:chPref val="3"/>
        </dgm:presLayoutVars>
      </dgm:prSet>
      <dgm:spPr/>
    </dgm:pt>
    <dgm:pt modelId="{2F0A986E-F2FE-4724-B3D2-1A63B3941F84}" type="pres">
      <dgm:prSet presAssocID="{2D879C74-B247-4EAD-90B1-EA68EEB8F443}" presName="hierChild2" presStyleCnt="0"/>
      <dgm:spPr/>
    </dgm:pt>
    <dgm:pt modelId="{013DD7F7-209F-460F-A79F-330BCD989235}" type="pres">
      <dgm:prSet presAssocID="{6A2913C2-2EC4-4038-AE83-9C97EBE89D83}" presName="hierRoot1" presStyleCnt="0"/>
      <dgm:spPr/>
    </dgm:pt>
    <dgm:pt modelId="{ADF40FAB-96F3-4EC6-9A89-88129F76D73D}" type="pres">
      <dgm:prSet presAssocID="{6A2913C2-2EC4-4038-AE83-9C97EBE89D83}" presName="composite" presStyleCnt="0"/>
      <dgm:spPr/>
    </dgm:pt>
    <dgm:pt modelId="{9305CC99-8353-4DA9-8122-95961E22D43D}" type="pres">
      <dgm:prSet presAssocID="{6A2913C2-2EC4-4038-AE83-9C97EBE89D83}" presName="background" presStyleLbl="node0" presStyleIdx="2" presStyleCnt="3"/>
      <dgm:spPr/>
    </dgm:pt>
    <dgm:pt modelId="{33472F58-37E5-445D-90D4-7A4B7AEA00A7}" type="pres">
      <dgm:prSet presAssocID="{6A2913C2-2EC4-4038-AE83-9C97EBE89D83}" presName="text" presStyleLbl="fgAcc0" presStyleIdx="2" presStyleCnt="3">
        <dgm:presLayoutVars>
          <dgm:chPref val="3"/>
        </dgm:presLayoutVars>
      </dgm:prSet>
      <dgm:spPr/>
    </dgm:pt>
    <dgm:pt modelId="{0E84BA03-19E2-42B7-B5D2-88B5E02989D1}" type="pres">
      <dgm:prSet presAssocID="{6A2913C2-2EC4-4038-AE83-9C97EBE89D83}" presName="hierChild2" presStyleCnt="0"/>
      <dgm:spPr/>
    </dgm:pt>
  </dgm:ptLst>
  <dgm:cxnLst>
    <dgm:cxn modelId="{97187D20-2D30-4994-920F-F947EBEA2BA7}" srcId="{582174B3-D52D-4AD4-AA69-4FA92ACA88B3}" destId="{6A2913C2-2EC4-4038-AE83-9C97EBE89D83}" srcOrd="2" destOrd="0" parTransId="{59F883C5-2FDD-4842-8DF4-7D7E20C92D5F}" sibTransId="{42BBDECF-5D25-4D79-BC75-BC5D9BBCD55F}"/>
    <dgm:cxn modelId="{33E5C549-2FC6-4998-A201-8F99B74E0F82}" type="presOf" srcId="{582174B3-D52D-4AD4-AA69-4FA92ACA88B3}" destId="{6D4F930B-9176-4E5F-9C0B-24498E650A67}" srcOrd="0" destOrd="0" presId="urn:microsoft.com/office/officeart/2005/8/layout/hierarchy1"/>
    <dgm:cxn modelId="{26D3AB4C-79D8-43EE-B9E4-CD6CE3F85D69}" type="presOf" srcId="{6A2913C2-2EC4-4038-AE83-9C97EBE89D83}" destId="{33472F58-37E5-445D-90D4-7A4B7AEA00A7}" srcOrd="0" destOrd="0" presId="urn:microsoft.com/office/officeart/2005/8/layout/hierarchy1"/>
    <dgm:cxn modelId="{907CA68E-DB03-4CE5-B86E-1F74BDD944DC}" type="presOf" srcId="{2D879C74-B247-4EAD-90B1-EA68EEB8F443}" destId="{2F405138-683E-4E2C-89AF-58013B84A800}" srcOrd="0" destOrd="0" presId="urn:microsoft.com/office/officeart/2005/8/layout/hierarchy1"/>
    <dgm:cxn modelId="{58A97392-F4FF-419D-9CB7-E9FB0534425F}" type="presOf" srcId="{C9F9DB36-8C8F-4270-BE1E-7713D183BCD1}" destId="{AF49FD68-3AB7-4AB4-A41A-A7AD07AF9127}" srcOrd="0" destOrd="0" presId="urn:microsoft.com/office/officeart/2005/8/layout/hierarchy1"/>
    <dgm:cxn modelId="{94E9CE94-916A-40E0-AEDA-15C2D5A53874}" srcId="{582174B3-D52D-4AD4-AA69-4FA92ACA88B3}" destId="{2D879C74-B247-4EAD-90B1-EA68EEB8F443}" srcOrd="1" destOrd="0" parTransId="{44D06D81-909A-4E8C-8901-64280A744C71}" sibTransId="{44202E29-C04F-4F00-A254-E17F0D65A845}"/>
    <dgm:cxn modelId="{6E7E83B4-1A52-498E-88E7-E51C0CEEABB2}" srcId="{582174B3-D52D-4AD4-AA69-4FA92ACA88B3}" destId="{C9F9DB36-8C8F-4270-BE1E-7713D183BCD1}" srcOrd="0" destOrd="0" parTransId="{B5932DBC-CB10-4BEA-A5B6-32510DA590B3}" sibTransId="{0ECA22F5-F803-4E29-B9B7-4ED8C53228F7}"/>
    <dgm:cxn modelId="{AB92FB53-0E15-4AE8-9276-E1ABF7FEB4C1}" type="presParOf" srcId="{6D4F930B-9176-4E5F-9C0B-24498E650A67}" destId="{3231090E-CA47-4011-952D-C2EDAED98CEB}" srcOrd="0" destOrd="0" presId="urn:microsoft.com/office/officeart/2005/8/layout/hierarchy1"/>
    <dgm:cxn modelId="{1D29D07C-8D91-488B-A17B-D3F826986003}" type="presParOf" srcId="{3231090E-CA47-4011-952D-C2EDAED98CEB}" destId="{31232D8C-41E8-4DA1-AA9A-9171F79E183F}" srcOrd="0" destOrd="0" presId="urn:microsoft.com/office/officeart/2005/8/layout/hierarchy1"/>
    <dgm:cxn modelId="{35A2881D-B9A3-4CEA-8216-D07A4F654A18}" type="presParOf" srcId="{31232D8C-41E8-4DA1-AA9A-9171F79E183F}" destId="{ED9B7867-D240-451B-8E25-5E1DF813EFCD}" srcOrd="0" destOrd="0" presId="urn:microsoft.com/office/officeart/2005/8/layout/hierarchy1"/>
    <dgm:cxn modelId="{5E7CC377-BE52-47AC-8A1D-8DECDD532107}" type="presParOf" srcId="{31232D8C-41E8-4DA1-AA9A-9171F79E183F}" destId="{AF49FD68-3AB7-4AB4-A41A-A7AD07AF9127}" srcOrd="1" destOrd="0" presId="urn:microsoft.com/office/officeart/2005/8/layout/hierarchy1"/>
    <dgm:cxn modelId="{2D8A7190-D6E2-44BC-92D0-DBA9477722F6}" type="presParOf" srcId="{3231090E-CA47-4011-952D-C2EDAED98CEB}" destId="{5FC16C89-9C7C-48FB-97B4-923963DFB6FF}" srcOrd="1" destOrd="0" presId="urn:microsoft.com/office/officeart/2005/8/layout/hierarchy1"/>
    <dgm:cxn modelId="{05A462DF-CDFB-430A-AA80-038DBEDB74EF}" type="presParOf" srcId="{6D4F930B-9176-4E5F-9C0B-24498E650A67}" destId="{B5B7030A-9D6D-4D6F-9C6E-9737D333DD81}" srcOrd="1" destOrd="0" presId="urn:microsoft.com/office/officeart/2005/8/layout/hierarchy1"/>
    <dgm:cxn modelId="{B7776C21-D347-4E41-87C6-ED43A9C15AD4}" type="presParOf" srcId="{B5B7030A-9D6D-4D6F-9C6E-9737D333DD81}" destId="{073900B2-0592-4564-BFBB-8734101C7961}" srcOrd="0" destOrd="0" presId="urn:microsoft.com/office/officeart/2005/8/layout/hierarchy1"/>
    <dgm:cxn modelId="{7771298F-06B6-4833-B7AA-3ED868D0AD48}" type="presParOf" srcId="{073900B2-0592-4564-BFBB-8734101C7961}" destId="{59C639ED-CA07-4A5D-8133-CE80E9D3D79F}" srcOrd="0" destOrd="0" presId="urn:microsoft.com/office/officeart/2005/8/layout/hierarchy1"/>
    <dgm:cxn modelId="{B504FE8E-01C6-4ED6-B664-56253EFD4C38}" type="presParOf" srcId="{073900B2-0592-4564-BFBB-8734101C7961}" destId="{2F405138-683E-4E2C-89AF-58013B84A800}" srcOrd="1" destOrd="0" presId="urn:microsoft.com/office/officeart/2005/8/layout/hierarchy1"/>
    <dgm:cxn modelId="{16BA9001-AB64-4B8E-A7D4-8C84D01156E9}" type="presParOf" srcId="{B5B7030A-9D6D-4D6F-9C6E-9737D333DD81}" destId="{2F0A986E-F2FE-4724-B3D2-1A63B3941F84}" srcOrd="1" destOrd="0" presId="urn:microsoft.com/office/officeart/2005/8/layout/hierarchy1"/>
    <dgm:cxn modelId="{35086B86-86BD-4247-A49B-BACB4B86F61A}" type="presParOf" srcId="{6D4F930B-9176-4E5F-9C0B-24498E650A67}" destId="{013DD7F7-209F-460F-A79F-330BCD989235}" srcOrd="2" destOrd="0" presId="urn:microsoft.com/office/officeart/2005/8/layout/hierarchy1"/>
    <dgm:cxn modelId="{4D8E595A-843B-40AF-A11B-81884AD43506}" type="presParOf" srcId="{013DD7F7-209F-460F-A79F-330BCD989235}" destId="{ADF40FAB-96F3-4EC6-9A89-88129F76D73D}" srcOrd="0" destOrd="0" presId="urn:microsoft.com/office/officeart/2005/8/layout/hierarchy1"/>
    <dgm:cxn modelId="{9526D416-768F-477A-B19D-2AEECF72A49E}" type="presParOf" srcId="{ADF40FAB-96F3-4EC6-9A89-88129F76D73D}" destId="{9305CC99-8353-4DA9-8122-95961E22D43D}" srcOrd="0" destOrd="0" presId="urn:microsoft.com/office/officeart/2005/8/layout/hierarchy1"/>
    <dgm:cxn modelId="{08CC57AD-D7B7-4CF8-BB02-18ED0E871351}" type="presParOf" srcId="{ADF40FAB-96F3-4EC6-9A89-88129F76D73D}" destId="{33472F58-37E5-445D-90D4-7A4B7AEA00A7}" srcOrd="1" destOrd="0" presId="urn:microsoft.com/office/officeart/2005/8/layout/hierarchy1"/>
    <dgm:cxn modelId="{5E602A5A-F5D8-4CF3-988F-F85C8AF8DB34}" type="presParOf" srcId="{013DD7F7-209F-460F-A79F-330BCD989235}" destId="{0E84BA03-19E2-42B7-B5D2-88B5E02989D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B02D175-6B4C-4EFD-AF37-D178793BB702}" type="doc">
      <dgm:prSet loTypeId="urn:microsoft.com/office/officeart/2005/8/layout/hierarchy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34F581A7-CCC6-4358-A67F-FCCB921DA0A3}">
      <dgm:prSet custT="1"/>
      <dgm:spPr/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Epidemiologija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-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ljudi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su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glavni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rezervoar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kolonizuje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kožu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i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sluznice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oko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20-40%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zdrave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odrasle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populacije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su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kliconoše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Određene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populacijske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grupe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su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sklone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kolonizaciji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zdravstveni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radnici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bolesnici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na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dijalizi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sa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dijabetesom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i.v.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narkomani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osobe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zaražene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HIV-om,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osobe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sa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kožnim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oboljenjima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</a:p>
        <a:p>
          <a:pPr marL="0"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26CEB9-B8AD-4D3D-A92C-D49459BCB4A6}" type="parTrans" cxnId="{935F6C04-4899-4F19-AE9B-19FA0F9F0EA5}">
      <dgm:prSet/>
      <dgm:spPr/>
      <dgm:t>
        <a:bodyPr/>
        <a:lstStyle/>
        <a:p>
          <a:endParaRPr lang="en-US"/>
        </a:p>
      </dgm:t>
    </dgm:pt>
    <dgm:pt modelId="{0EF88741-CAE5-4ADC-86CA-ED15CBD6867F}" type="sibTrans" cxnId="{935F6C04-4899-4F19-AE9B-19FA0F9F0EA5}">
      <dgm:prSet/>
      <dgm:spPr/>
      <dgm:t>
        <a:bodyPr/>
        <a:lstStyle/>
        <a:p>
          <a:endParaRPr lang="en-US"/>
        </a:p>
      </dgm:t>
    </dgm:pt>
    <dgm:pt modelId="{93E17A47-CA2E-406B-9E8D-6265D3398A44}" type="pres">
      <dgm:prSet presAssocID="{8B02D175-6B4C-4EFD-AF37-D178793BB70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9F2D727-3868-42E0-8AFB-D288ADBA0C24}" type="pres">
      <dgm:prSet presAssocID="{34F581A7-CCC6-4358-A67F-FCCB921DA0A3}" presName="hierRoot1" presStyleCnt="0"/>
      <dgm:spPr/>
    </dgm:pt>
    <dgm:pt modelId="{C46AED45-82B4-4962-A00B-9E98D28945A5}" type="pres">
      <dgm:prSet presAssocID="{34F581A7-CCC6-4358-A67F-FCCB921DA0A3}" presName="composite" presStyleCnt="0"/>
      <dgm:spPr/>
    </dgm:pt>
    <dgm:pt modelId="{DB0F3F32-7039-4A2A-A119-0DFB1E661597}" type="pres">
      <dgm:prSet presAssocID="{34F581A7-CCC6-4358-A67F-FCCB921DA0A3}" presName="background" presStyleLbl="node0" presStyleIdx="0" presStyleCnt="1"/>
      <dgm:spPr/>
    </dgm:pt>
    <dgm:pt modelId="{F243E59C-882F-4A96-9754-41CB11C0D598}" type="pres">
      <dgm:prSet presAssocID="{34F581A7-CCC6-4358-A67F-FCCB921DA0A3}" presName="text" presStyleLbl="fgAcc0" presStyleIdx="0" presStyleCnt="1" custScaleX="349548" custScaleY="227575" custLinFactNeighborX="14433" custLinFactNeighborY="-18551">
        <dgm:presLayoutVars>
          <dgm:chPref val="3"/>
        </dgm:presLayoutVars>
      </dgm:prSet>
      <dgm:spPr/>
    </dgm:pt>
    <dgm:pt modelId="{54616B4C-985A-4891-B46A-1CACEBC9B718}" type="pres">
      <dgm:prSet presAssocID="{34F581A7-CCC6-4358-A67F-FCCB921DA0A3}" presName="hierChild2" presStyleCnt="0"/>
      <dgm:spPr/>
    </dgm:pt>
  </dgm:ptLst>
  <dgm:cxnLst>
    <dgm:cxn modelId="{935F6C04-4899-4F19-AE9B-19FA0F9F0EA5}" srcId="{8B02D175-6B4C-4EFD-AF37-D178793BB702}" destId="{34F581A7-CCC6-4358-A67F-FCCB921DA0A3}" srcOrd="0" destOrd="0" parTransId="{D326CEB9-B8AD-4D3D-A92C-D49459BCB4A6}" sibTransId="{0EF88741-CAE5-4ADC-86CA-ED15CBD6867F}"/>
    <dgm:cxn modelId="{AEFA2815-D1EA-4486-A32C-B685E04E15F4}" type="presOf" srcId="{34F581A7-CCC6-4358-A67F-FCCB921DA0A3}" destId="{F243E59C-882F-4A96-9754-41CB11C0D598}" srcOrd="0" destOrd="0" presId="urn:microsoft.com/office/officeart/2005/8/layout/hierarchy1"/>
    <dgm:cxn modelId="{3C235216-970C-492B-ABF0-0E4B7244018F}" type="presOf" srcId="{8B02D175-6B4C-4EFD-AF37-D178793BB702}" destId="{93E17A47-CA2E-406B-9E8D-6265D3398A44}" srcOrd="0" destOrd="0" presId="urn:microsoft.com/office/officeart/2005/8/layout/hierarchy1"/>
    <dgm:cxn modelId="{E03CA2F6-B404-414C-860B-6010E16BC9C1}" type="presParOf" srcId="{93E17A47-CA2E-406B-9E8D-6265D3398A44}" destId="{F9F2D727-3868-42E0-8AFB-D288ADBA0C24}" srcOrd="0" destOrd="0" presId="urn:microsoft.com/office/officeart/2005/8/layout/hierarchy1"/>
    <dgm:cxn modelId="{BFCA53C5-F447-4585-9F3E-D36BC7B34355}" type="presParOf" srcId="{F9F2D727-3868-42E0-8AFB-D288ADBA0C24}" destId="{C46AED45-82B4-4962-A00B-9E98D28945A5}" srcOrd="0" destOrd="0" presId="urn:microsoft.com/office/officeart/2005/8/layout/hierarchy1"/>
    <dgm:cxn modelId="{0D7984C2-5281-4772-85FE-A48D937C1684}" type="presParOf" srcId="{C46AED45-82B4-4962-A00B-9E98D28945A5}" destId="{DB0F3F32-7039-4A2A-A119-0DFB1E661597}" srcOrd="0" destOrd="0" presId="urn:microsoft.com/office/officeart/2005/8/layout/hierarchy1"/>
    <dgm:cxn modelId="{F68CC60C-2F38-43FB-8A17-91A0CF5B2FCA}" type="presParOf" srcId="{C46AED45-82B4-4962-A00B-9E98D28945A5}" destId="{F243E59C-882F-4A96-9754-41CB11C0D598}" srcOrd="1" destOrd="0" presId="urn:microsoft.com/office/officeart/2005/8/layout/hierarchy1"/>
    <dgm:cxn modelId="{626CE5AE-9B1A-4C1E-9230-E5F17927B839}" type="presParOf" srcId="{F9F2D727-3868-42E0-8AFB-D288ADBA0C24}" destId="{54616B4C-985A-4891-B46A-1CACEBC9B71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018FF2-9816-46DD-9E53-47427CAD0E9C}">
      <dsp:nvSpPr>
        <dsp:cNvPr id="0" name=""/>
        <dsp:cNvSpPr/>
      </dsp:nvSpPr>
      <dsp:spPr>
        <a:xfrm>
          <a:off x="0" y="0"/>
          <a:ext cx="4720791" cy="7675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i="0" kern="1200" baseline="0">
              <a:latin typeface="Times New Roman" panose="02020603050405020304" pitchFamily="18" charset="0"/>
              <a:cs typeface="Times New Roman" panose="02020603050405020304" pitchFamily="18" charset="0"/>
            </a:rPr>
            <a:t>IMPETIGO </a:t>
          </a:r>
          <a:endParaRPr lang="en-US" sz="20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467" y="37467"/>
        <a:ext cx="4645857" cy="692586"/>
      </dsp:txXfrm>
    </dsp:sp>
    <dsp:sp modelId="{D986C14D-5C46-40D4-83B3-3954EF79C4F8}">
      <dsp:nvSpPr>
        <dsp:cNvPr id="0" name=""/>
        <dsp:cNvSpPr/>
      </dsp:nvSpPr>
      <dsp:spPr>
        <a:xfrm>
          <a:off x="0" y="769345"/>
          <a:ext cx="4720791" cy="2970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885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Impetigo je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površna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gnojno-krustozna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upala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kože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koja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nastaje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prethodno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neoštećenoj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koži</a:t>
          </a:r>
          <a:r>
            <a:rPr lang="en-US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Širi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direktnim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kontaktom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ili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autoinokulacijom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ostale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delove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kože</a:t>
          </a:r>
          <a:r>
            <a:rPr lang="en-US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Javljaju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licu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ili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ekstremitetima</a:t>
          </a:r>
          <a:r>
            <a:rPr lang="en-US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U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početku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stvara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vezikula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koja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postaje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pustula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nakon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koje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stvara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žuta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krusta</a:t>
          </a:r>
          <a:r>
            <a:rPr lang="en-US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Lezije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su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površne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grupisane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bezboln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b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Lokalna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primena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bacitracina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ili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mupirocin gel 3x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dnevno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7-8 dana </a:t>
          </a:r>
          <a:b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Kada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je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zahvaćena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veća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površina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kože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mogu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dati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dikloksacilin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kloksacilin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(4h250-500mg),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cefaleksin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klindamicin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i </a:t>
          </a:r>
          <a:r>
            <a:rPr lang="en-US" sz="1600" b="0" i="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eritromicin</a:t>
          </a:r>
          <a:r>
            <a:rPr lang="en-US" sz="1600" b="0" i="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769345"/>
        <a:ext cx="4720791" cy="29704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9B7867-D240-451B-8E25-5E1DF813EFCD}">
      <dsp:nvSpPr>
        <dsp:cNvPr id="0" name=""/>
        <dsp:cNvSpPr/>
      </dsp:nvSpPr>
      <dsp:spPr>
        <a:xfrm>
          <a:off x="0" y="1896083"/>
          <a:ext cx="2287785" cy="145274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F49FD68-3AB7-4AB4-A41A-A7AD07AF9127}">
      <dsp:nvSpPr>
        <dsp:cNvPr id="0" name=""/>
        <dsp:cNvSpPr/>
      </dsp:nvSpPr>
      <dsp:spPr>
        <a:xfrm>
          <a:off x="254198" y="2137572"/>
          <a:ext cx="2287785" cy="14527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CS" sz="18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Staphylococcus aureus-</a:t>
          </a:r>
          <a:r>
            <a:rPr lang="sr-Latn-CS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Latn-CS" sz="1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ko</a:t>
          </a:r>
          <a:r>
            <a:rPr lang="sr-Latn-C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agulaza pozitivni (zlatnožute kolonije)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6747" y="2180121"/>
        <a:ext cx="2202687" cy="1367646"/>
      </dsp:txXfrm>
    </dsp:sp>
    <dsp:sp modelId="{59C639ED-CA07-4A5D-8133-CE80E9D3D79F}">
      <dsp:nvSpPr>
        <dsp:cNvPr id="0" name=""/>
        <dsp:cNvSpPr/>
      </dsp:nvSpPr>
      <dsp:spPr>
        <a:xfrm>
          <a:off x="2796182" y="1896083"/>
          <a:ext cx="2287785" cy="145274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F405138-683E-4E2C-89AF-58013B84A800}">
      <dsp:nvSpPr>
        <dsp:cNvPr id="0" name=""/>
        <dsp:cNvSpPr/>
      </dsp:nvSpPr>
      <dsp:spPr>
        <a:xfrm>
          <a:off x="3050381" y="2137572"/>
          <a:ext cx="2287785" cy="14527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CS" sz="18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Staphylococcus epidermidis</a:t>
          </a:r>
          <a:r>
            <a:rPr lang="sr-Cyrl-RS" sz="18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sr-Latn-CS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koagulaza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negativni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stafilokok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koji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stvara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bele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kolonije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92930" y="2180121"/>
        <a:ext cx="2202687" cy="1367646"/>
      </dsp:txXfrm>
    </dsp:sp>
    <dsp:sp modelId="{9305CC99-8353-4DA9-8122-95961E22D43D}">
      <dsp:nvSpPr>
        <dsp:cNvPr id="0" name=""/>
        <dsp:cNvSpPr/>
      </dsp:nvSpPr>
      <dsp:spPr>
        <a:xfrm>
          <a:off x="5592365" y="1896083"/>
          <a:ext cx="2287785" cy="145274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3472F58-37E5-445D-90D4-7A4B7AEA00A7}">
      <dsp:nvSpPr>
        <dsp:cNvPr id="0" name=""/>
        <dsp:cNvSpPr/>
      </dsp:nvSpPr>
      <dsp:spPr>
        <a:xfrm>
          <a:off x="5846564" y="2137572"/>
          <a:ext cx="2287785" cy="14527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CS" sz="18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Staphylococcus saprophiticus</a:t>
          </a:r>
          <a:endParaRPr lang="en-US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89113" y="2180121"/>
        <a:ext cx="2202687" cy="13676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F3F32-7039-4A2A-A119-0DFB1E661597}">
      <dsp:nvSpPr>
        <dsp:cNvPr id="0" name=""/>
        <dsp:cNvSpPr/>
      </dsp:nvSpPr>
      <dsp:spPr>
        <a:xfrm>
          <a:off x="22346" y="-211657"/>
          <a:ext cx="7009052" cy="28976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43E59C-882F-4A96-9754-41CB11C0D598}">
      <dsp:nvSpPr>
        <dsp:cNvPr id="0" name=""/>
        <dsp:cNvSpPr/>
      </dsp:nvSpPr>
      <dsp:spPr>
        <a:xfrm>
          <a:off x="245143" y="0"/>
          <a:ext cx="7009052" cy="289768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Epidemiologija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-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ljudi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su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glavni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rezervoar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kolonizuje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kožu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i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sluznice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oko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20-40%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zdrave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odrasle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populacije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su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kliconoše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Određene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populacijske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grupe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su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sklone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kolonizaciji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zdravstveni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radnici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bolesnici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na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dijalizi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sa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dijabetesom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i.v.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narkomani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osobe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zaražene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HIV-om,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osobe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sa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kožnim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oboljenjima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</a:p>
        <a:p>
          <a:pPr marL="0"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0013" y="84870"/>
        <a:ext cx="6839312" cy="27279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106AF9B-5D80-ED1F-7EF3-F977BF63EA7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472578-97EF-0387-FFA7-1E8B3904542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141454-5F30-4092-BAFD-36813E3FC09E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855359-CFC7-257A-E031-31E3BD173B2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012FC4-0707-2825-4894-866803029D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BD2C5E-4B4E-4DB9-A1A4-39BD75746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47858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71DD43-18C5-47CF-9074-2F44944CF729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11466D-9F4E-4A63-BDC3-A57E40177A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9134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>
            <a:extLst>
              <a:ext uri="{FF2B5EF4-FFF2-40B4-BE49-F238E27FC236}">
                <a16:creationId xmlns:a16="http://schemas.microsoft.com/office/drawing/2014/main" id="{A4E4BAF9-364A-46DC-BDFE-AEA56748F2E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8196" name="Rectangle 2">
            <a:extLst>
              <a:ext uri="{FF2B5EF4-FFF2-40B4-BE49-F238E27FC236}">
                <a16:creationId xmlns:a16="http://schemas.microsoft.com/office/drawing/2014/main" id="{C48FE551-C8A1-4E8E-A428-0BA676805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7" name="Rectangle 3">
            <a:extLst>
              <a:ext uri="{FF2B5EF4-FFF2-40B4-BE49-F238E27FC236}">
                <a16:creationId xmlns:a16="http://schemas.microsoft.com/office/drawing/2014/main" id="{A2EA4F8F-1F8E-488B-AFFB-F440022B8D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>
            <a:extLst>
              <a:ext uri="{FF2B5EF4-FFF2-40B4-BE49-F238E27FC236}">
                <a16:creationId xmlns:a16="http://schemas.microsoft.com/office/drawing/2014/main" id="{AF9B91C9-4461-4962-A456-A517860FD1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F5577E15-E8AF-46D7-9488-3C5E584EA4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6">
            <a:extLst>
              <a:ext uri="{FF2B5EF4-FFF2-40B4-BE49-F238E27FC236}">
                <a16:creationId xmlns:a16="http://schemas.microsoft.com/office/drawing/2014/main" id="{4E155AC8-DFE3-40F6-89BE-B6464FC1482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32772" name="Rectangle 2">
            <a:extLst>
              <a:ext uri="{FF2B5EF4-FFF2-40B4-BE49-F238E27FC236}">
                <a16:creationId xmlns:a16="http://schemas.microsoft.com/office/drawing/2014/main" id="{B98B61C9-6FB6-4650-85A1-EE85437B58B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3" name="Rectangle 3">
            <a:extLst>
              <a:ext uri="{FF2B5EF4-FFF2-40B4-BE49-F238E27FC236}">
                <a16:creationId xmlns:a16="http://schemas.microsoft.com/office/drawing/2014/main" id="{B12CE5B5-D354-4086-81C5-7D91D7FC6E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>
            <a:extLst>
              <a:ext uri="{FF2B5EF4-FFF2-40B4-BE49-F238E27FC236}">
                <a16:creationId xmlns:a16="http://schemas.microsoft.com/office/drawing/2014/main" id="{427250B2-3077-45AF-8255-D33C3945BC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34820" name="Rectangle 2">
            <a:extLst>
              <a:ext uri="{FF2B5EF4-FFF2-40B4-BE49-F238E27FC236}">
                <a16:creationId xmlns:a16="http://schemas.microsoft.com/office/drawing/2014/main" id="{53147704-3241-4C56-A9EB-36D2812CEC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1" name="Rectangle 3">
            <a:extLst>
              <a:ext uri="{FF2B5EF4-FFF2-40B4-BE49-F238E27FC236}">
                <a16:creationId xmlns:a16="http://schemas.microsoft.com/office/drawing/2014/main" id="{234B586F-B517-494F-8889-C57931B6C6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>
            <a:extLst>
              <a:ext uri="{FF2B5EF4-FFF2-40B4-BE49-F238E27FC236}">
                <a16:creationId xmlns:a16="http://schemas.microsoft.com/office/drawing/2014/main" id="{0976A7A8-71C1-4F54-A908-6E071532AA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43012" name="Rectangle 2">
            <a:extLst>
              <a:ext uri="{FF2B5EF4-FFF2-40B4-BE49-F238E27FC236}">
                <a16:creationId xmlns:a16="http://schemas.microsoft.com/office/drawing/2014/main" id="{0E221A3F-D86C-4D32-998F-07C073F7EE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3" name="Rectangle 3">
            <a:extLst>
              <a:ext uri="{FF2B5EF4-FFF2-40B4-BE49-F238E27FC236}">
                <a16:creationId xmlns:a16="http://schemas.microsoft.com/office/drawing/2014/main" id="{A5D49DEF-04D3-4830-BCC9-A52C54B973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6">
            <a:extLst>
              <a:ext uri="{FF2B5EF4-FFF2-40B4-BE49-F238E27FC236}">
                <a16:creationId xmlns:a16="http://schemas.microsoft.com/office/drawing/2014/main" id="{884CAA95-78E7-4E7F-9C50-88F358034D1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45060" name="Rectangle 2">
            <a:extLst>
              <a:ext uri="{FF2B5EF4-FFF2-40B4-BE49-F238E27FC236}">
                <a16:creationId xmlns:a16="http://schemas.microsoft.com/office/drawing/2014/main" id="{87046148-BF37-4E7E-BB11-6713928C7B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1" name="Rectangle 3">
            <a:extLst>
              <a:ext uri="{FF2B5EF4-FFF2-40B4-BE49-F238E27FC236}">
                <a16:creationId xmlns:a16="http://schemas.microsoft.com/office/drawing/2014/main" id="{FFA3017B-E1FF-4C27-938A-A4ED4216F1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>
            <a:extLst>
              <a:ext uri="{FF2B5EF4-FFF2-40B4-BE49-F238E27FC236}">
                <a16:creationId xmlns:a16="http://schemas.microsoft.com/office/drawing/2014/main" id="{427250B2-3077-45AF-8255-D33C3945BC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34820" name="Rectangle 2">
            <a:extLst>
              <a:ext uri="{FF2B5EF4-FFF2-40B4-BE49-F238E27FC236}">
                <a16:creationId xmlns:a16="http://schemas.microsoft.com/office/drawing/2014/main" id="{53147704-3241-4C56-A9EB-36D2812CEC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1" name="Rectangle 3">
            <a:extLst>
              <a:ext uri="{FF2B5EF4-FFF2-40B4-BE49-F238E27FC236}">
                <a16:creationId xmlns:a16="http://schemas.microsoft.com/office/drawing/2014/main" id="{234B586F-B517-494F-8889-C57931B6C6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4422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>
            <a:extLst>
              <a:ext uri="{FF2B5EF4-FFF2-40B4-BE49-F238E27FC236}">
                <a16:creationId xmlns:a16="http://schemas.microsoft.com/office/drawing/2014/main" id="{0976A7A8-71C1-4F54-A908-6E071532AA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43012" name="Rectangle 2">
            <a:extLst>
              <a:ext uri="{FF2B5EF4-FFF2-40B4-BE49-F238E27FC236}">
                <a16:creationId xmlns:a16="http://schemas.microsoft.com/office/drawing/2014/main" id="{0E221A3F-D86C-4D32-998F-07C073F7EE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3" name="Rectangle 3">
            <a:extLst>
              <a:ext uri="{FF2B5EF4-FFF2-40B4-BE49-F238E27FC236}">
                <a16:creationId xmlns:a16="http://schemas.microsoft.com/office/drawing/2014/main" id="{A5D49DEF-04D3-4830-BCC9-A52C54B973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2806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6">
            <a:extLst>
              <a:ext uri="{FF2B5EF4-FFF2-40B4-BE49-F238E27FC236}">
                <a16:creationId xmlns:a16="http://schemas.microsoft.com/office/drawing/2014/main" id="{4E155AC8-DFE3-40F6-89BE-B6464FC1482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32772" name="Rectangle 2">
            <a:extLst>
              <a:ext uri="{FF2B5EF4-FFF2-40B4-BE49-F238E27FC236}">
                <a16:creationId xmlns:a16="http://schemas.microsoft.com/office/drawing/2014/main" id="{B98B61C9-6FB6-4650-85A1-EE85437B58B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3" name="Rectangle 3">
            <a:extLst>
              <a:ext uri="{FF2B5EF4-FFF2-40B4-BE49-F238E27FC236}">
                <a16:creationId xmlns:a16="http://schemas.microsoft.com/office/drawing/2014/main" id="{B12CE5B5-D354-4086-81C5-7D91D7FC6E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12031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>
            <a:extLst>
              <a:ext uri="{FF2B5EF4-FFF2-40B4-BE49-F238E27FC236}">
                <a16:creationId xmlns:a16="http://schemas.microsoft.com/office/drawing/2014/main" id="{427250B2-3077-45AF-8255-D33C3945BC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34820" name="Rectangle 2">
            <a:extLst>
              <a:ext uri="{FF2B5EF4-FFF2-40B4-BE49-F238E27FC236}">
                <a16:creationId xmlns:a16="http://schemas.microsoft.com/office/drawing/2014/main" id="{53147704-3241-4C56-A9EB-36D2812CEC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1" name="Rectangle 3">
            <a:extLst>
              <a:ext uri="{FF2B5EF4-FFF2-40B4-BE49-F238E27FC236}">
                <a16:creationId xmlns:a16="http://schemas.microsoft.com/office/drawing/2014/main" id="{234B586F-B517-494F-8889-C57931B6C6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0617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>
            <a:extLst>
              <a:ext uri="{FF2B5EF4-FFF2-40B4-BE49-F238E27FC236}">
                <a16:creationId xmlns:a16="http://schemas.microsoft.com/office/drawing/2014/main" id="{0976A7A8-71C1-4F54-A908-6E071532AA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43012" name="Rectangle 2">
            <a:extLst>
              <a:ext uri="{FF2B5EF4-FFF2-40B4-BE49-F238E27FC236}">
                <a16:creationId xmlns:a16="http://schemas.microsoft.com/office/drawing/2014/main" id="{0E221A3F-D86C-4D32-998F-07C073F7EE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3" name="Rectangle 3">
            <a:extLst>
              <a:ext uri="{FF2B5EF4-FFF2-40B4-BE49-F238E27FC236}">
                <a16:creationId xmlns:a16="http://schemas.microsoft.com/office/drawing/2014/main" id="{A5D49DEF-04D3-4830-BCC9-A52C54B973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893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>
            <a:extLst>
              <a:ext uri="{FF2B5EF4-FFF2-40B4-BE49-F238E27FC236}">
                <a16:creationId xmlns:a16="http://schemas.microsoft.com/office/drawing/2014/main" id="{BD1E4E2B-9993-46FB-8659-9834D4AFAD0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10244" name="Rectangle 2">
            <a:extLst>
              <a:ext uri="{FF2B5EF4-FFF2-40B4-BE49-F238E27FC236}">
                <a16:creationId xmlns:a16="http://schemas.microsoft.com/office/drawing/2014/main" id="{1E835066-B35B-4123-BFB6-DA1CED7B2DC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5" name="Rectangle 3">
            <a:extLst>
              <a:ext uri="{FF2B5EF4-FFF2-40B4-BE49-F238E27FC236}">
                <a16:creationId xmlns:a16="http://schemas.microsoft.com/office/drawing/2014/main" id="{2496D582-9B1B-472D-9718-4D50B85E42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>
            <a:extLst>
              <a:ext uri="{FF2B5EF4-FFF2-40B4-BE49-F238E27FC236}">
                <a16:creationId xmlns:a16="http://schemas.microsoft.com/office/drawing/2014/main" id="{0976A7A8-71C1-4F54-A908-6E071532AA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43012" name="Rectangle 2">
            <a:extLst>
              <a:ext uri="{FF2B5EF4-FFF2-40B4-BE49-F238E27FC236}">
                <a16:creationId xmlns:a16="http://schemas.microsoft.com/office/drawing/2014/main" id="{0E221A3F-D86C-4D32-998F-07C073F7EE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3" name="Rectangle 3">
            <a:extLst>
              <a:ext uri="{FF2B5EF4-FFF2-40B4-BE49-F238E27FC236}">
                <a16:creationId xmlns:a16="http://schemas.microsoft.com/office/drawing/2014/main" id="{A5D49DEF-04D3-4830-BCC9-A52C54B973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34397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>
            <a:extLst>
              <a:ext uri="{FF2B5EF4-FFF2-40B4-BE49-F238E27FC236}">
                <a16:creationId xmlns:a16="http://schemas.microsoft.com/office/drawing/2014/main" id="{0976A7A8-71C1-4F54-A908-6E071532AA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43012" name="Rectangle 2">
            <a:extLst>
              <a:ext uri="{FF2B5EF4-FFF2-40B4-BE49-F238E27FC236}">
                <a16:creationId xmlns:a16="http://schemas.microsoft.com/office/drawing/2014/main" id="{0E221A3F-D86C-4D32-998F-07C073F7EE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3" name="Rectangle 3">
            <a:extLst>
              <a:ext uri="{FF2B5EF4-FFF2-40B4-BE49-F238E27FC236}">
                <a16:creationId xmlns:a16="http://schemas.microsoft.com/office/drawing/2014/main" id="{A5D49DEF-04D3-4830-BCC9-A52C54B973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0208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1006B8-3AB4-48A1-84FE-B1F0B8417D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55256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1006B8-3AB4-48A1-84FE-B1F0B8417D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38942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1006B8-3AB4-48A1-84FE-B1F0B8417D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8182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6">
            <a:extLst>
              <a:ext uri="{FF2B5EF4-FFF2-40B4-BE49-F238E27FC236}">
                <a16:creationId xmlns:a16="http://schemas.microsoft.com/office/drawing/2014/main" id="{E5E8FAFC-8070-4614-B2FE-E7D60FF7FC0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12292" name="Rectangle 2">
            <a:extLst>
              <a:ext uri="{FF2B5EF4-FFF2-40B4-BE49-F238E27FC236}">
                <a16:creationId xmlns:a16="http://schemas.microsoft.com/office/drawing/2014/main" id="{F31815EB-D015-4C99-890B-948EE81DAF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3" name="Rectangle 3">
            <a:extLst>
              <a:ext uri="{FF2B5EF4-FFF2-40B4-BE49-F238E27FC236}">
                <a16:creationId xmlns:a16="http://schemas.microsoft.com/office/drawing/2014/main" id="{B28677F2-6559-43D1-931D-ECF1C487F4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>
            <a:extLst>
              <a:ext uri="{FF2B5EF4-FFF2-40B4-BE49-F238E27FC236}">
                <a16:creationId xmlns:a16="http://schemas.microsoft.com/office/drawing/2014/main" id="{644B5495-C310-4421-BA0B-E4FCF8E48EB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14340" name="Rectangle 2">
            <a:extLst>
              <a:ext uri="{FF2B5EF4-FFF2-40B4-BE49-F238E27FC236}">
                <a16:creationId xmlns:a16="http://schemas.microsoft.com/office/drawing/2014/main" id="{96B2EFFF-26D9-44D5-86B5-3166CC34EC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1" name="Rectangle 3">
            <a:extLst>
              <a:ext uri="{FF2B5EF4-FFF2-40B4-BE49-F238E27FC236}">
                <a16:creationId xmlns:a16="http://schemas.microsoft.com/office/drawing/2014/main" id="{170F0065-9D61-4174-A640-1F30B0E6C2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>
            <a:extLst>
              <a:ext uri="{FF2B5EF4-FFF2-40B4-BE49-F238E27FC236}">
                <a16:creationId xmlns:a16="http://schemas.microsoft.com/office/drawing/2014/main" id="{BF262848-B0A8-44FC-BBDB-925D92577EF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16388" name="Rectangle 2">
            <a:extLst>
              <a:ext uri="{FF2B5EF4-FFF2-40B4-BE49-F238E27FC236}">
                <a16:creationId xmlns:a16="http://schemas.microsoft.com/office/drawing/2014/main" id="{09FD10DB-EA46-4860-A298-84C96D57C9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9" name="Rectangle 3">
            <a:extLst>
              <a:ext uri="{FF2B5EF4-FFF2-40B4-BE49-F238E27FC236}">
                <a16:creationId xmlns:a16="http://schemas.microsoft.com/office/drawing/2014/main" id="{31775EC3-28A7-4012-934F-6CF5C343F7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>
            <a:extLst>
              <a:ext uri="{FF2B5EF4-FFF2-40B4-BE49-F238E27FC236}">
                <a16:creationId xmlns:a16="http://schemas.microsoft.com/office/drawing/2014/main" id="{EB837A75-C5FD-468E-A295-7E45985FC50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18436" name="Rectangle 2">
            <a:extLst>
              <a:ext uri="{FF2B5EF4-FFF2-40B4-BE49-F238E27FC236}">
                <a16:creationId xmlns:a16="http://schemas.microsoft.com/office/drawing/2014/main" id="{F4CB57BC-D236-495A-94EA-5CBE05DD42D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7" name="Rectangle 3">
            <a:extLst>
              <a:ext uri="{FF2B5EF4-FFF2-40B4-BE49-F238E27FC236}">
                <a16:creationId xmlns:a16="http://schemas.microsoft.com/office/drawing/2014/main" id="{8BDB6760-EE51-49E0-9285-C9175A3EEB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>
            <a:extLst>
              <a:ext uri="{FF2B5EF4-FFF2-40B4-BE49-F238E27FC236}">
                <a16:creationId xmlns:a16="http://schemas.microsoft.com/office/drawing/2014/main" id="{32033726-6CA6-4EE9-A388-80C1B25C084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22532" name="Rectangle 2">
            <a:extLst>
              <a:ext uri="{FF2B5EF4-FFF2-40B4-BE49-F238E27FC236}">
                <a16:creationId xmlns:a16="http://schemas.microsoft.com/office/drawing/2014/main" id="{370867B3-95A4-4272-9952-87104ED354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3" name="Rectangle 3">
            <a:extLst>
              <a:ext uri="{FF2B5EF4-FFF2-40B4-BE49-F238E27FC236}">
                <a16:creationId xmlns:a16="http://schemas.microsoft.com/office/drawing/2014/main" id="{2993CFC5-5025-4809-9926-7F45E63424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>
            <a:extLst>
              <a:ext uri="{FF2B5EF4-FFF2-40B4-BE49-F238E27FC236}">
                <a16:creationId xmlns:a16="http://schemas.microsoft.com/office/drawing/2014/main" id="{99A2D0E7-FB3C-4F3A-960A-F461DF73A6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BC9FC942-84AF-46C4-966A-ADD6AA5C00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>
            <a:extLst>
              <a:ext uri="{FF2B5EF4-FFF2-40B4-BE49-F238E27FC236}">
                <a16:creationId xmlns:a16="http://schemas.microsoft.com/office/drawing/2014/main" id="{843DE50E-E69B-4B91-8DB5-08B890F3FC9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Др Предраг Чановић, ванр.проф.</a:t>
            </a:r>
          </a:p>
        </p:txBody>
      </p:sp>
      <p:sp>
        <p:nvSpPr>
          <p:cNvPr id="28676" name="Rectangle 2">
            <a:extLst>
              <a:ext uri="{FF2B5EF4-FFF2-40B4-BE49-F238E27FC236}">
                <a16:creationId xmlns:a16="http://schemas.microsoft.com/office/drawing/2014/main" id="{D1C40212-000D-48FE-A53A-F6517BD49AD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>
            <a:extLst>
              <a:ext uri="{FF2B5EF4-FFF2-40B4-BE49-F238E27FC236}">
                <a16:creationId xmlns:a16="http://schemas.microsoft.com/office/drawing/2014/main" id="{49CAB2F3-518A-4CC7-B03C-F94BF2CA9C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B6FCA-037A-43AB-9505-AA708D34C3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FA9642-61D9-4A09-B7C2-15F8464B13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8A48AA-E7F8-4ACE-81B5-010AE8882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87489-EDD9-4B52-8D07-F0D6AABC81E9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F2A9DB-A01C-4E96-846A-154D45E06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67EA0-91C0-42BE-BCDB-76FE490C5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BF2B-3E82-4D41-A6D5-078B0BC3B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600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88F20-4CD5-46E8-A7C9-BFDB20F68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4F6A1E-0241-46BC-BC18-AA2B9F1E05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34C755-DE59-4588-9CB4-6B8A7CD90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87489-EDD9-4B52-8D07-F0D6AABC81E9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862E51-1019-4C6D-B7A5-11ADA50FE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E487E-9359-4EF6-A7AD-D13C675EF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BF2B-3E82-4D41-A6D5-078B0BC3B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190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B96BBE-C55F-41DB-BAD2-C063D168F5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CC1E93-5DC5-469A-AE9B-1A2A7D8CE9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E43A6-4B87-49D9-8C97-F2091C6CF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87489-EDD9-4B52-8D07-F0D6AABC81E9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1CA881-FEB1-4A60-BADD-EFDB4303C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2C3B26-4B93-4146-9E60-58827A028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BF2B-3E82-4D41-A6D5-078B0BC3B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112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962D1-106D-F34A-6118-65C1A28D93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EDC6F5-A40B-F273-9C0E-C14A89256F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374D84-5CA2-39AD-2B1F-150A2FCF3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B5D0B6-4413-97B2-287C-BA5B7028C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80D40-4583-6172-901A-852190C47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F66AC3-2074-42A7-A708-8A3E057F3CD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70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6E6C6-0175-DC54-D581-676BCE5BB2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0E5E2C-6072-D32C-AD2E-E37CBB3C4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C760CC-82A1-CA87-663E-48B227D46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AD303B-8BD5-6187-A569-1BBE0C242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D367D-1622-85DD-67D7-5DB21C2EF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2AA863-4EE9-40AC-9AB5-5555D2E492C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646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0458F-2BBD-3ACA-5D74-9A1F44757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8622DC-D4AC-4868-FA4B-2512C8B7BC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DD0458-3F14-CEE8-AC0D-B8D6B62CF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678D87-5507-9DE2-BFC4-7F5F7886A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336673-19C4-65CD-A94E-EE003BB62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493B9A-7133-457B-B4E5-74188188FF8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5195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B2C53-8000-9222-68D9-8B75C7F9D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68EA42-E433-21B6-2017-32E9A90F2E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B0DE98-D5A8-A614-1EF2-EB4A2EC4DA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54F8F3-985E-CF84-5800-167D0B3A5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322FDB-6249-D052-D14C-9E61D111E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546A8B-9A12-7145-A46F-E18EE68AC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2E20BD-2253-4FDD-8BD9-058546ED6F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794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E0AE0-9BD9-95FA-D436-C3CDBCA0B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1B7061-0E6C-7BA7-8CF8-CB3A95417D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3A783D-58D3-E90A-85A9-756950C24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A3FB25-EADB-A5D0-0C07-BE8D42EDA6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EA5D9C-FB70-64B0-8175-5649B054F2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D2821E-BF03-9E69-8BDB-89D28536C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8A6072-E39C-DD32-92B0-D2310602E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0B198D-4E2C-801C-7100-F2A182E73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1D4BC8-2045-4414-A353-C16371BFA9A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7825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58C28-CB23-F015-356B-030EDE4B6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E6EB89-DD3A-27B2-3029-AED9A06D4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890239-FCD0-1B56-5A6A-1B5A5682B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4A60D4-EFE4-74A7-1B57-FB9C43F30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BC657F-2711-468A-B0DE-8AE0EBE4405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2258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92E03A-8FE4-154B-8AB5-82642CF9A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3E7E36-4E0D-9EFD-D6E2-3B35BBDE0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691D01-8845-4989-A395-69B99385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541CB1-C034-4BFD-9F22-CFE5C517E5B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2842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BA768-D99D-1DAB-7983-2D302EADE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7942D4-2868-EB40-FA67-07365D6DA7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18C057-21CA-3CF6-508E-9D78D470B8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A61CCE-921B-EE00-4217-0E61F3BA8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E31D57-0069-1820-B331-BEA94D4E7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78078-FF55-4230-584B-236456C9D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714C52-CC49-4734-91C4-04C28CEE3B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51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878C8-18A2-4F49-AD10-2F117CC13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A46A7-F238-4933-A983-7D8845125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FEDF0-C532-4298-8552-034D25B8C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87489-EDD9-4B52-8D07-F0D6AABC81E9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1471-3B98-4E8F-AD8C-05DE93F1B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4967AD-E34D-43A4-86CC-72E163B25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BF2B-3E82-4D41-A6D5-078B0BC3B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312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BCB73-12AF-99CB-6A20-345FEC4CC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89BDE7-F577-66BA-E1DF-1B467E12E7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E9BA4E-7A71-6BBE-6115-374C75DBB8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4CDC24-E113-08AC-AE18-FE86AA840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A1BF17-2A5B-D860-F7AA-66777B761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E1D2CB-10C6-C4B1-DCEC-4F5506282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8F6101-2BD0-41E6-A2FE-0BD9F92F46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8777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AEE5D-8716-6E3A-0160-671A8586D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6061F3-B9EE-3224-3E97-3580C0239C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78AA1-AC6D-A86F-8E56-9C44CDE2C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2DB3DF-8790-1AAB-DB26-8BE45653C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4857A-58AB-87B2-3F12-6DE1D1951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3E76DE-F385-426C-9FDC-A445E6DD69F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4096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0D27AD-BED1-7214-0C2B-515A43BE84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BE7F77-0B32-56F2-D9A6-56732552F6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5E500-5E7C-E390-AD68-7C22C896E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592CFB-2EA7-DD44-5BAC-9F71421C2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A65BE5-9073-481B-EF42-C7314AD48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4A1DD8-11A5-44A5-8EE6-C64B717530F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81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CA5BC-027F-425B-B254-B7CCB8625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F3B8F-169C-4DBF-A3AD-67471F288B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1BCA7-00C0-464D-A3AA-BEC7488EA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87489-EDD9-4B52-8D07-F0D6AABC81E9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5525D2-A380-4A39-BB77-77FDDF453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D92E64-B2CF-48C0-97F3-F4CBFAAF7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BF2B-3E82-4D41-A6D5-078B0BC3B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57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B32E0-F0AD-4BF1-9DD2-FF60EADAC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6FD6F-79D2-4CC5-82B8-886AEB1DC9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9AEE33-193B-4BF5-9333-8E592A102F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D3AA8D-D74A-4998-A8C8-7C978E59D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87489-EDD9-4B52-8D07-F0D6AABC81E9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B8E2FE-82D1-46C6-B65B-8C24A22F7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440640-D667-435E-B7C2-9E7CCFB25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BF2B-3E82-4D41-A6D5-078B0BC3B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148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CA35A-4DCF-472F-9884-7D6079876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B105E2-E463-46A0-8742-2B0E3364B0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D03CBF-F8BE-4D94-9A5A-8EDF2EB0F5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14B596-C335-4AEF-9352-F288C66B52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C93DA1-F522-4A35-81FF-38234C8EC7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28D30C-4E42-439F-9693-1038AA0D1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87489-EDD9-4B52-8D07-F0D6AABC81E9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6C593BA-EE08-4D1B-9947-8CBFE6335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793306-F302-4CEB-A0D8-77925969C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BF2B-3E82-4D41-A6D5-078B0BC3B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15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2FB0E-0D04-4EFA-917F-6F5395A6B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9B8CAF-C9D7-4E4D-9CE9-2783F19C1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87489-EDD9-4B52-8D07-F0D6AABC81E9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BFF743-7BC2-4F32-903D-B1B218734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0E7D20-277C-4076-B2A2-970B1F737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BF2B-3E82-4D41-A6D5-078B0BC3B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00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2C6B63-0E30-492A-A8D0-A4FF8FBFF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87489-EDD9-4B52-8D07-F0D6AABC81E9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78FB9E-3468-41E9-8B9C-CE9C31352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E857DB-1657-42A3-9AB9-61965A87C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BF2B-3E82-4D41-A6D5-078B0BC3B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676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C1DD2-A55E-4B54-8FA0-2B85D0F4B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F78AB-3B62-4265-A910-E8EB55D3E4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A7A56B-A5BD-48F6-A0EF-DCA4F24836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8E75CA-C69F-4CCD-AF86-D6D7E6AD4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87489-EDD9-4B52-8D07-F0D6AABC81E9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329D4D-BAC6-4D74-8A23-5EC74390D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5BFAD4-E427-428A-B034-D80A89DF0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BF2B-3E82-4D41-A6D5-078B0BC3B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128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ED83A-BE08-435D-9D03-FD6E868AD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C12524-1F60-44B2-BDB5-F8CE4D4DC2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C1A438-6563-4DC0-9F3C-8943255220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F09A96-5E4F-402C-9801-16B2535D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87489-EDD9-4B52-8D07-F0D6AABC81E9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979F02-7983-49C7-B247-66AA39234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FB000C-4D5A-4CF5-A220-9234D7C4E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BF2B-3E82-4D41-A6D5-078B0BC3B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360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57EA1D-F4FC-4743-AAFF-59C642135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D7C912-1CE7-4128-B66C-71CA06A1CB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4F13B-37E0-4CD8-A14B-74C172769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87489-EDD9-4B52-8D07-F0D6AABC81E9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1EC544-0494-4265-9C72-AA86F43C88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99231B-1934-47CB-B26F-5FBFBCD0B1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5BF2B-3E82-4D41-A6D5-078B0BC3B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661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2B116B-80FB-5BD2-59A4-8454543CD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6D5CA2-9038-CCA6-51FD-8326FF35D6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4EA0EF-FDCD-50A2-018F-50F532C9C4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3EAFBD-EF7A-EE6E-7F44-AA1A2BCE11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6CEEFB-3857-2A8E-4B99-FC7920977A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BCCDD6D-28DC-4724-BA11-0800A8CA01A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016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2" name="Rectangle 121">
            <a:extLst>
              <a:ext uri="{FF2B5EF4-FFF2-40B4-BE49-F238E27FC236}">
                <a16:creationId xmlns:a16="http://schemas.microsoft.com/office/drawing/2014/main" id="{91DC6ABD-215C-4EA8-A483-CEF5B99AB3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EF13B0-FEE3-4057-A3C1-66DB34893605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599609" y="679731"/>
            <a:ext cx="4171994" cy="373654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6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Streptokokne</a:t>
            </a:r>
            <a:r>
              <a:rPr lang="en-US" sz="56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6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endParaRPr lang="en-US" sz="5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D3CE71-D4FE-4225-BFD8-082634D1F24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99609" y="4685288"/>
            <a:ext cx="4171994" cy="1035781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Doc. </a:t>
            </a:r>
            <a:r>
              <a:rPr lang="en-US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en-US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Ivana Raković</a:t>
            </a:r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3AF6A671-C637-4547-85F4-51B6D18813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416432" y="1"/>
            <a:ext cx="2446384" cy="5777808"/>
            <a:chOff x="329184" y="1"/>
            <a:chExt cx="524256" cy="5777808"/>
          </a:xfrm>
        </p:grpSpPr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1208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8" name="Rectangle 127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86598" y="269324"/>
            <a:ext cx="6116779" cy="62087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BB43B3EE-077B-D8FB-DC47-0CAE6E622C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195" r="527" b="-2"/>
          <a:stretch/>
        </p:blipFill>
        <p:spPr>
          <a:xfrm>
            <a:off x="5640572" y="898193"/>
            <a:ext cx="5608830" cy="495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61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322" name="Rectangle 13321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5655074D-606E-4586-8CE7-FE86F8E223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638" y="386930"/>
            <a:ext cx="9236700" cy="11889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8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ŠARLAH – </a:t>
            </a:r>
            <a:r>
              <a:rPr lang="en-US" altLang="en-US" sz="2800" b="1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SCARLATINA</a:t>
            </a:r>
          </a:p>
        </p:txBody>
      </p:sp>
      <p:grpSp>
        <p:nvGrpSpPr>
          <p:cNvPr id="13324" name="Group 13323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13325" name="Rectangle 13324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26" name="Rectangle 13325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328" name="Rectangle 13327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17" name="Text Box 4">
            <a:extLst>
              <a:ext uri="{FF2B5EF4-FFF2-40B4-BE49-F238E27FC236}">
                <a16:creationId xmlns:a16="http://schemas.microsoft.com/office/drawing/2014/main" id="{370CD5C7-F87A-4989-85C5-36FAE2AD1D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660" y="2599509"/>
            <a:ext cx="10143668" cy="34355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marL="171450" indent="-1714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Definicija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Šarlah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akutno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infektivno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oboljenje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grupe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osipnih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groznica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Etiopatogeneza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oboljenje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izazivaju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različiti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tipovi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beta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hemolitičkog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streptokoka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koji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luče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eritrogeni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toksin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uzročnici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šarlaha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naseljavaju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sluznicu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nazofarinksa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gde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razmnožavaju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luče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eritogeni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toksin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eritrogeni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toksin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resorbuje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krvotok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deluje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razne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krvne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sudove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kardiovaskularni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sistem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centralni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vegetativni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nervni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sistem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CF43F5A-D4CB-4699-86A1-4B2BCE937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ts val="600"/>
              </a:spcAft>
              <a:defRPr/>
            </a:pPr>
            <a:fld id="{C17F291B-7171-46A6-BF96-EBF6CE40AC52}" type="slidenum">
              <a:rPr lang="en-US" altLang="en-US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t>10</a:t>
            </a:fld>
            <a:endParaRPr lang="en-US" altLang="en-US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369" name="Rectangle 15368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371" name="Group 15370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15372" name="Rectangle 15371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73" name="Rectangle 15372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375" name="Rectangle 15374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64" name="Text Box 4">
            <a:extLst>
              <a:ext uri="{FF2B5EF4-FFF2-40B4-BE49-F238E27FC236}">
                <a16:creationId xmlns:a16="http://schemas.microsoft.com/office/drawing/2014/main" id="{859920DD-AF7E-4E77-B10A-595D5A3A65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002" y="2098631"/>
            <a:ext cx="10143668" cy="34355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marL="171450" indent="-1714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Epidemiologija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izvor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bolesnik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nazofaringealnom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streptokoknom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infekcijom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kliconoša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putevi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širenja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kapljični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put,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redje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hranom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predmetima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javlja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sporadično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epidemijama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najčešće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jesen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najčešće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oboljevaju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predškolskog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školskog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uzrasta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E8D7C4E-688C-4FE9-B8F7-A9C7E3D42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ts val="600"/>
              </a:spcAft>
              <a:defRPr/>
            </a:pPr>
            <a:fld id="{33C236A3-CBBA-4E86-838A-55840240A8FE}" type="slidenum">
              <a:rPr lang="en-US" altLang="en-US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t>11</a:t>
            </a:fld>
            <a:endParaRPr lang="en-US" altLang="en-US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433" name="Rectangle 17432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434" name="Group 17433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7420" name="Rectangle 17419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21" name="Rectangle 17420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423" name="Rectangle 17422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12" name="Text Box 3">
            <a:extLst>
              <a:ext uri="{FF2B5EF4-FFF2-40B4-BE49-F238E27FC236}">
                <a16:creationId xmlns:a16="http://schemas.microsoft.com/office/drawing/2014/main" id="{81F3F255-5FA9-48AF-85CB-F351A960D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719" y="2330505"/>
            <a:ext cx="4297681" cy="33349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marL="171450" indent="-1714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Klinička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slika</a:t>
            </a:r>
            <a:endParaRPr lang="en-US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Inkubacija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2-3 dana.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Stadijumi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bolesti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invazivni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osipni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rekovalescentni</a:t>
            </a:r>
            <a:r>
              <a:rPr lang="en-US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endParaRPr lang="sr-Latn-RS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Invazivni</a:t>
            </a:r>
            <a:r>
              <a:rPr lang="en-US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stadijum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bolest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počinje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naglo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temperatura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gušobolja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povraćanje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fizikalni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nalaz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tonzile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uvećane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hiperemične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gnojnim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eksudatom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enantem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mekom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nepcu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jezik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početku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obložen</a:t>
            </a:r>
            <a:r>
              <a:rPr lang="sr-Latn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,,jagodast“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kasnije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postaje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malinast</a:t>
            </a:r>
            <a:r>
              <a:rPr lang="sr-Latn-R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5" name="Rectangle 17424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27" name="Rectangle 17426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E8327EE-4D05-4F4D-A3B4-AAEA361AC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85070" y="6492240"/>
            <a:ext cx="1055716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600"/>
              </a:spcAft>
              <a:defRPr/>
            </a:pPr>
            <a:fld id="{752F01DF-967B-4497-9A9B-49F610C06455}" type="slidenum">
              <a:rPr lang="en-US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12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B2D437-52CB-4A42-0C02-895E0813B8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4558" y="531295"/>
            <a:ext cx="4337977" cy="26846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DD1C8B2-289F-FF75-6F55-C9F8162E59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4558" y="3305614"/>
            <a:ext cx="4337977" cy="302109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B60CC38-6008-4777-9DF3-9B219C462E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554" b="22016"/>
          <a:stretch/>
        </p:blipFill>
        <p:spPr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21508" name="Text Box 6">
            <a:extLst>
              <a:ext uri="{FF2B5EF4-FFF2-40B4-BE49-F238E27FC236}">
                <a16:creationId xmlns:a16="http://schemas.microsoft.com/office/drawing/2014/main" id="{5F23F5FE-CBAD-4025-988F-7280DFE24E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9832" y="3752850"/>
            <a:ext cx="10249563" cy="245268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marL="171450" indent="-1714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Osipni</a:t>
            </a:r>
            <a:r>
              <a:rPr lang="en-US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stadijum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morfologija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ospa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sitnozrnasta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crvenoj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koži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predilekciona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mesta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aksile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bočne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strane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grudnog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koša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donji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deo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trbuha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unutrašnje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strane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ekstremiteta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ne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javlja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kapilicijumu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dlanovima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tabanima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Latn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koža je suva i hrapava, 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sr-Latn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ovaj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stadijum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3-5 dana</a:t>
            </a:r>
            <a:r>
              <a:rPr lang="sr-Latn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A2F522B-9CBA-4E64-B89A-915492A7D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4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600"/>
              </a:spcAft>
              <a:defRPr/>
            </a:pPr>
            <a:fld id="{959CA278-F4DE-44F4-986A-272348FFCD66}" type="slidenum">
              <a:rPr lang="en-US" altLang="en-US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13</a:t>
            </a:fld>
            <a:endParaRPr lang="en-US" altLang="en-US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06E355B-084A-6B76-4FA7-FC3131CAE7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878" y="318053"/>
            <a:ext cx="7540487" cy="6417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299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360" name="Rectangle 14359">
            <a:extLst>
              <a:ext uri="{FF2B5EF4-FFF2-40B4-BE49-F238E27FC236}">
                <a16:creationId xmlns:a16="http://schemas.microsoft.com/office/drawing/2014/main" id="{2F687420-BEB4-45CD-8226-339BE553B8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62" name="Rectangle 14361">
            <a:extLst>
              <a:ext uri="{FF2B5EF4-FFF2-40B4-BE49-F238E27FC236}">
                <a16:creationId xmlns:a16="http://schemas.microsoft.com/office/drawing/2014/main" id="{169CC832-2974-4E8D-90ED-3E2941BA7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16533" y="1944913"/>
            <a:ext cx="40233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0" name="Rectangle 2">
            <a:extLst>
              <a:ext uri="{FF2B5EF4-FFF2-40B4-BE49-F238E27FC236}">
                <a16:creationId xmlns:a16="http://schemas.microsoft.com/office/drawing/2014/main" id="{6DA9B369-B9E5-4FB5-A085-2758D48B09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066" y="2031101"/>
            <a:ext cx="4282984" cy="351194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marL="169863" indent="-169863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Filatovljev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znak-perioralno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bledilo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Pastijin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znak-vidljive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crvenkaste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pregibne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linije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Rumpel-Leed-ov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znak-petehije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mestima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izloženim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pritisku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en-US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Stadijum</a:t>
            </a:r>
            <a:r>
              <a:rPr lang="en-US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perutanja</a:t>
            </a:r>
            <a:endParaRPr lang="en-US" altLang="en-US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najpre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mestima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gde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ospa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prvo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javila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potom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drugim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mestima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ovaj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stadijum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15-20 dana.</a:t>
            </a: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FFFF00"/>
              </a:buClr>
              <a:buSzTx/>
              <a:buFont typeface="Arial" panose="020B0604020202020204" pitchFamily="34" charset="0"/>
              <a:buChar char="•"/>
            </a:pPr>
            <a:endParaRPr lang="en-US" altLang="en-US" sz="1800" dirty="0">
              <a:latin typeface="+mn-lt"/>
            </a:endParaRPr>
          </a:p>
        </p:txBody>
      </p:sp>
      <p:sp>
        <p:nvSpPr>
          <p:cNvPr id="14364" name="Rectangle 14363">
            <a:extLst>
              <a:ext uri="{FF2B5EF4-FFF2-40B4-BE49-F238E27FC236}">
                <a16:creationId xmlns:a16="http://schemas.microsoft.com/office/drawing/2014/main" id="{55222F96-971A-4F90-B841-6BAB416C7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25843" y="6053360"/>
            <a:ext cx="740664" cy="1541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66" name="Rectangle 14365">
            <a:extLst>
              <a:ext uri="{FF2B5EF4-FFF2-40B4-BE49-F238E27FC236}">
                <a16:creationId xmlns:a16="http://schemas.microsoft.com/office/drawing/2014/main" id="{08980754-6F4B-43C9-B9BE-127B6BED6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904923" y="215201"/>
            <a:ext cx="740664" cy="118334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68" name="Rectangle 14367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6793" y="354959"/>
            <a:ext cx="6184973" cy="59152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335645-848E-4D8E-B194-0F5D8572AC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35" r="28505" b="1"/>
          <a:stretch/>
        </p:blipFill>
        <p:spPr>
          <a:xfrm>
            <a:off x="5987738" y="650494"/>
            <a:ext cx="5628018" cy="5324142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96EE169-C151-4167-874A-AF7225FC0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Aft>
                <a:spcPts val="600"/>
              </a:spcAft>
              <a:defRPr/>
            </a:pPr>
            <a:fld id="{BEE3C71F-0072-42E0-9DBC-45D65522CAAB}" type="slidenum">
              <a:rPr lang="en-US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15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sr-Latn-C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Klinički oblici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973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defRPr/>
            </a:pPr>
            <a:r>
              <a:rPr lang="sr-Latn-C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Scarlatina simplex</a:t>
            </a:r>
          </a:p>
          <a:p>
            <a:pPr algn="just">
              <a:defRPr/>
            </a:pPr>
            <a:endParaRPr lang="sr-Cyrl-C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sr-Latn-C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Scarlatina toxica </a:t>
            </a:r>
            <a:r>
              <a:rPr lang="sr-Latn-C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izražena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toksemija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povraćanje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proliv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kardiovaskularna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insuficijencija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cerebralni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simptomi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nalaz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oskudan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ospa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slabo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izražena</a:t>
            </a:r>
            <a:endParaRPr lang="sr-Cyrl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sr-Latn-C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sr-Latn-C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Scarlatina septica </a:t>
            </a:r>
            <a:r>
              <a:rPr lang="sr-Latn-C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intenzivni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znaci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zapaljenja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mestu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ulaska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streptokoka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pseudomemranozna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nekrotizirajuća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ulcerozna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angina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komplikacijama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prodorom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krvotok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676" name="Rectangle 27675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9953E86-1507-73D7-3A29-E633B182BB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29" b="22155"/>
          <a:stretch/>
        </p:blipFill>
        <p:spPr>
          <a:xfrm>
            <a:off x="1" y="10"/>
            <a:ext cx="9254835" cy="6857990"/>
          </a:xfrm>
          <a:prstGeom prst="rect">
            <a:avLst/>
          </a:prstGeom>
        </p:spPr>
      </p:pic>
      <p:sp>
        <p:nvSpPr>
          <p:cNvPr id="27675" name="Rectangle 27674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652" name="Text Box 2">
            <a:extLst>
              <a:ext uri="{FF2B5EF4-FFF2-40B4-BE49-F238E27FC236}">
                <a16:creationId xmlns:a16="http://schemas.microsoft.com/office/drawing/2014/main" id="{CA7F5F52-1557-45D3-97E6-0C9B2AD6B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5708" y="136525"/>
            <a:ext cx="5112327" cy="590845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</a:pP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Komplikacije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endParaRPr lang="en-US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r>
              <a:rPr lang="en-US" alt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bakterijske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otitis,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sinuzitis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mastoiditis, angina,</a:t>
            </a:r>
            <a:endParaRPr lang="en-US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r>
              <a:rPr lang="en-US" alt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toksične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artritis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miokarditis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hepatitis,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nefritis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encefalitis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r>
              <a:rPr lang="en-US" alt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imunološke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reumatska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groznica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akutni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glomerulonefritis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</a:pP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Dijagnoza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</a:pP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klinička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slika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457200"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epidemiološka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anketa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457200"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laboratorijske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analize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ubrzana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sedimentacija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leukocitoza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reaktivni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protein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povišen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pPr marL="457200"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izolacija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streptokoka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brisa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ždrela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zlatni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standard),</a:t>
            </a:r>
          </a:p>
          <a:p>
            <a:pPr marL="457200"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serološki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testovi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povišen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AST-O titar.</a:t>
            </a:r>
            <a:endParaRPr lang="en-US" alt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</a:pPr>
            <a:endParaRPr lang="sr-Latn-R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</a:pP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Imunitet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solidan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zasniva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antitoksinima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DFB8BDB-AF5C-42FE-9BD9-03AFDDE01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600"/>
              </a:spcAft>
              <a:defRPr/>
            </a:pPr>
            <a:fld id="{02E63152-20BE-427F-A652-DA0EADFFADFC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17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07" name="Rectangle 20506">
            <a:extLst>
              <a:ext uri="{FF2B5EF4-FFF2-40B4-BE49-F238E27FC236}">
                <a16:creationId xmlns:a16="http://schemas.microsoft.com/office/drawing/2014/main" id="{DBC6133C-0615-4CE4-9132-37E609A9BD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08" name="Rectangle 20507">
            <a:extLst>
              <a:ext uri="{FF2B5EF4-FFF2-40B4-BE49-F238E27FC236}">
                <a16:creationId xmlns:a16="http://schemas.microsoft.com/office/drawing/2014/main" id="{169CC832-2974-4E8D-90ED-3E2941BA7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16533" y="1944913"/>
            <a:ext cx="40233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84" name="Rectangle 2">
            <a:extLst>
              <a:ext uri="{FF2B5EF4-FFF2-40B4-BE49-F238E27FC236}">
                <a16:creationId xmlns:a16="http://schemas.microsoft.com/office/drawing/2014/main" id="{CD07004C-0A61-4EFB-AFAE-488ED5EE13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564" y="720437"/>
            <a:ext cx="4124486" cy="116961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Terapija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09" name="Rectangle 20508">
            <a:extLst>
              <a:ext uri="{FF2B5EF4-FFF2-40B4-BE49-F238E27FC236}">
                <a16:creationId xmlns:a16="http://schemas.microsoft.com/office/drawing/2014/main" id="{55222F96-971A-4F90-B841-6BAB416C7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25843" y="6053360"/>
            <a:ext cx="740664" cy="1541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10" name="Rectangle 20509">
            <a:extLst>
              <a:ext uri="{FF2B5EF4-FFF2-40B4-BE49-F238E27FC236}">
                <a16:creationId xmlns:a16="http://schemas.microsoft.com/office/drawing/2014/main" id="{08980754-6F4B-43C9-B9BE-127B6BED6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904923" y="215201"/>
            <a:ext cx="740664" cy="118334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11" name="Rectangle 20510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6793" y="354959"/>
            <a:ext cx="6184973" cy="59152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0">
            <a:extLst>
              <a:ext uri="{FF2B5EF4-FFF2-40B4-BE49-F238E27FC236}">
                <a16:creationId xmlns:a16="http://schemas.microsoft.com/office/drawing/2014/main" id="{94EA724E-F448-464C-BB15-38558EBEF9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ts val="600"/>
              </a:spcAft>
              <a:defRPr/>
            </a:pPr>
            <a:fld id="{BE5345DE-226C-4516-AC36-4520838E109E}" type="slidenum">
              <a:rPr lang="en-US" altLang="en-US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t>18</a:t>
            </a:fld>
            <a:endParaRPr lang="en-US" altLang="en-US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graphicFrame>
        <p:nvGraphicFramePr>
          <p:cNvPr id="19485" name="Group 29">
            <a:extLst>
              <a:ext uri="{FF2B5EF4-FFF2-40B4-BE49-F238E27FC236}">
                <a16:creationId xmlns:a16="http://schemas.microsoft.com/office/drawing/2014/main" id="{ECCA6DEF-5B13-4EF9-BF11-0B136826E0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151097"/>
              </p:ext>
            </p:extLst>
          </p:nvPr>
        </p:nvGraphicFramePr>
        <p:xfrm>
          <a:off x="5696790" y="1018743"/>
          <a:ext cx="6184973" cy="45876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6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8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21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600" b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Lek i doza</a:t>
                      </a:r>
                      <a:endParaRPr kumimoji="0" lang="sr-Latn-CS" sz="16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4987" marR="103835" marT="103835" marB="10383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600" b="0" u="none" strike="noStrike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Dužina lečenja</a:t>
                      </a:r>
                      <a:endParaRPr kumimoji="0" lang="sr-Latn-CS" sz="1600" b="0" i="0" u="none" strike="noStrike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4987" marR="103835" marT="103835" marB="103835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42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600" b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Penicilin V 250-500 mg 2-4 x na dan per os</a:t>
                      </a:r>
                      <a:endParaRPr kumimoji="0" lang="sr-Latn-CS" sz="16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4987" marR="103835" marT="103835" marB="1038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600" b="0" u="none" strike="noStrike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dana</a:t>
                      </a:r>
                      <a:endParaRPr kumimoji="0" lang="sr-Latn-CS" sz="1600" b="0" i="0" u="none" strike="noStrike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4987" marR="103835" marT="103835" marB="103835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210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600" b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Benzatinpenicilin 600 000 i. j. im. &lt; 27 kg</a:t>
                      </a:r>
                      <a:endParaRPr kumimoji="0" lang="sr-Latn-CS" sz="16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4987" marR="103835" marT="103835" marB="1038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600" b="0" u="none" strike="noStrike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Jedna doza</a:t>
                      </a:r>
                      <a:endParaRPr kumimoji="0" lang="sr-Latn-CS" sz="1600" b="0" i="0" u="none" strike="noStrike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4987" marR="103835" marT="103835" marB="103835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42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600" b="0" u="none" strike="noStrike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Benzatinpenicilin</a:t>
                      </a:r>
                      <a:r>
                        <a:rPr kumimoji="0" lang="en-US" sz="1600" b="0" u="none" strike="noStrike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sr-Latn-CS" sz="1600" b="0" u="none" strike="noStrike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1.200 000 i. j. im. &gt; 27 kg</a:t>
                      </a:r>
                      <a:endParaRPr kumimoji="0" lang="sr-Latn-CS" sz="1600" b="0" i="0" u="none" strike="noStrike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4987" marR="103835" marT="103835" marB="1038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600" b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Jedna doza</a:t>
                      </a:r>
                      <a:endParaRPr kumimoji="0" lang="sr-Latn-CS" sz="16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4987" marR="103835" marT="103835" marB="103835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639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600" b="0" u="none" strike="noStrike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Prokainpenicilin 800 000-1.600 000 i.j. im.</a:t>
                      </a:r>
                      <a:endParaRPr kumimoji="0" lang="en-US" sz="1600" b="0" u="none" strike="noStrike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600" b="0" u="none" strike="noStrike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Dečija doza: 25 000-50 000 i.j./kg/dan</a:t>
                      </a:r>
                      <a:endParaRPr kumimoji="0" lang="sr-Latn-CS" sz="1600" b="0" i="0" u="none" strike="noStrike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4987" marR="103835" marT="103835" marB="1038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600" b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dana</a:t>
                      </a:r>
                      <a:endParaRPr kumimoji="0" lang="sr-Latn-CS" sz="16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4987" marR="103835" marT="103835" marB="103835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0854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600" b="0" u="none" strike="noStrike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Eritromicin 4x 250-500 mg dnevno, per os</a:t>
                      </a:r>
                      <a:endParaRPr kumimoji="0" lang="en-US" sz="1600" b="0" u="none" strike="noStrike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600" b="0" u="none" strike="noStrike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Dečija doza: 25-50 mg/kg/2-4 doze, per os</a:t>
                      </a:r>
                      <a:endParaRPr kumimoji="0" lang="sr-Latn-CS" sz="1600" b="0" i="0" u="none" strike="noStrike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4987" marR="103835" marT="103835" marB="1038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600" b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dana</a:t>
                      </a:r>
                      <a:endParaRPr kumimoji="0" lang="sr-Latn-CS" sz="16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4987" marR="103835" marT="103835" marB="103835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2965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FE103B-1187-4F54-8FC9-91FA44EAED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3751" b="1"/>
          <a:stretch/>
        </p:blipFill>
        <p:spPr>
          <a:xfrm>
            <a:off x="505418" y="554151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35" name="!!plus graphic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956" y="703679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1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!!circle graphic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2753" y="1562696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1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!!dot graphic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54149" y="5775082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41" name="!!Straight Connector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lowchart: Connector 6">
            <a:extLst>
              <a:ext uri="{FF2B5EF4-FFF2-40B4-BE49-F238E27FC236}">
                <a16:creationId xmlns:a16="http://schemas.microsoft.com/office/drawing/2014/main" id="{2FF77392-032D-4A06-A1AD-4539B1332F01}"/>
              </a:ext>
            </a:extLst>
          </p:cNvPr>
          <p:cNvSpPr/>
          <p:nvPr/>
        </p:nvSpPr>
        <p:spPr bwMode="auto">
          <a:xfrm>
            <a:off x="4223793" y="3977814"/>
            <a:ext cx="45719" cy="80851"/>
          </a:xfrm>
          <a:prstGeom prst="flowChartConnector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762CEF9D-6A52-4695-AD42-EC9CEF3D4B96}"/>
              </a:ext>
            </a:extLst>
          </p:cNvPr>
          <p:cNvSpPr/>
          <p:nvPr/>
        </p:nvSpPr>
        <p:spPr bwMode="auto">
          <a:xfrm>
            <a:off x="4682130" y="4829067"/>
            <a:ext cx="45719" cy="45719"/>
          </a:xfrm>
          <a:prstGeom prst="hexagon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26" name="TextBox 4">
            <a:extLst>
              <a:ext uri="{FF2B5EF4-FFF2-40B4-BE49-F238E27FC236}">
                <a16:creationId xmlns:a16="http://schemas.microsoft.com/office/drawing/2014/main" id="{EAFA7EDA-456D-1792-505F-A0C9C75227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2181056"/>
              </p:ext>
            </p:extLst>
          </p:nvPr>
        </p:nvGraphicFramePr>
        <p:xfrm>
          <a:off x="6066121" y="665589"/>
          <a:ext cx="4720791" cy="37416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1325F85-3409-1436-FFB8-FAF80EE7AEBE}"/>
              </a:ext>
            </a:extLst>
          </p:cNvPr>
          <p:cNvSpPr txBox="1"/>
          <p:nvPr/>
        </p:nvSpPr>
        <p:spPr>
          <a:xfrm>
            <a:off x="3152634" y="561659"/>
            <a:ext cx="3235486" cy="38585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162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6EFC920F-B85A-4068-BD93-41064EDE9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C559108-BBAE-426C-8564-051D2BA6D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2BC35EE-6650-42D2-AEFB-4B7CD1AFC9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952C743-9049-4DFB-878B-2AB07B6E4F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101E27-9914-4D52-AF18-6B21E5CEF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9425" y="1238081"/>
            <a:ext cx="4709345" cy="962953"/>
          </a:xfrm>
        </p:spPr>
        <p:txBody>
          <a:bodyPr anchor="b">
            <a:normAutofit/>
          </a:bodyPr>
          <a:lstStyle/>
          <a:p>
            <a:r>
              <a:rPr lang="sl-SI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KARAKTERISTIKE STREPTOKOKA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382A32C-5B0C-4B1C-A074-76C6DBCC9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39885" y="2372170"/>
            <a:ext cx="438912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CD11FB-FF30-4E08-B057-A85C0BE732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736" y="2508105"/>
            <a:ext cx="4876983" cy="3632493"/>
          </a:xfrm>
        </p:spPr>
        <p:txBody>
          <a:bodyPr anchor="ctr">
            <a:normAutofit/>
          </a:bodyPr>
          <a:lstStyle/>
          <a:p>
            <a:pPr>
              <a:buFontTx/>
              <a:buChar char="-"/>
            </a:pPr>
            <a:r>
              <a:rPr lang="sr-Latn-R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Gram pozitivne bakterije okruglog ili ovalnog oblika, povezane u parove ili lance</a:t>
            </a:r>
          </a:p>
          <a:p>
            <a:pPr>
              <a:buFontTx/>
              <a:buChar char="-"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Potpuna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nepotpuna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hemoliza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l-G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α, β, γ)</a:t>
            </a:r>
            <a:endParaRPr lang="sr-Latn-R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sr-Latn-R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Lancefieldova klasifikacija streptokoka od A do H i od K do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sr-Latn-R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sr-Latn-R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savremena klasifikacija streptokoka: piogena, aginosum, mitis, salivarius, bovis, mutans i ostali streptokoki</a:t>
            </a:r>
          </a:p>
          <a:p>
            <a:pPr>
              <a:buFontTx/>
              <a:buChar char="-"/>
            </a:pPr>
            <a:endParaRPr lang="sr-Latn-RS" sz="17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9A8ECB-D4A6-4A97-A35F-538356F721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1" t="20778" r="313" b="2"/>
          <a:stretch/>
        </p:blipFill>
        <p:spPr>
          <a:xfrm>
            <a:off x="5709019" y="1789564"/>
            <a:ext cx="5982237" cy="250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018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754" name="Rectangle 31753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48" name="Rectangle 2">
            <a:extLst>
              <a:ext uri="{FF2B5EF4-FFF2-40B4-BE49-F238E27FC236}">
                <a16:creationId xmlns:a16="http://schemas.microsoft.com/office/drawing/2014/main" id="{C3357373-34AD-4B7A-A168-E860F97D2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638" y="386930"/>
            <a:ext cx="9236700" cy="11889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CRVENI VETAR – </a:t>
            </a:r>
            <a:r>
              <a:rPr lang="en-US" altLang="en-US" b="1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ERYSIPELAS</a:t>
            </a:r>
            <a:endParaRPr lang="en-US" altLang="en-US" kern="1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31756" name="Group 31755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31757" name="Rectangle 31756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758" name="Rectangle 31757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760" name="Rectangle 31759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49" name="Text Box 3">
            <a:extLst>
              <a:ext uri="{FF2B5EF4-FFF2-40B4-BE49-F238E27FC236}">
                <a16:creationId xmlns:a16="http://schemas.microsoft.com/office/drawing/2014/main" id="{7811FC8C-DEF0-4E41-AD55-6FEE93E57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660" y="2599509"/>
            <a:ext cx="10143668" cy="34355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 lnSpcReduction="10000"/>
          </a:bodyPr>
          <a:lstStyle>
            <a:lvl1pPr marL="171450" indent="-1714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Definicija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Erizipel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akutna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streptokokna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kože</a:t>
            </a:r>
            <a:r>
              <a:rPr lang="sr-Latn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toku koje dolazi do izraženog poremećaja limfotoka, a klinički se karakteriše povišenom temperaturom i lokalnom simptomatologijom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Etiopatogeneza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oboljenje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izaziva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beta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hemolitički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streptokok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grupe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uzročnik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prodire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kroz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mikro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povrede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kože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derm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gde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izaziva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zapaljenski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koji se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limfnim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sudovima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brzo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širi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pored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uzročnika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mikro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povreda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neophodno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da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postoji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senzibilisanost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organizma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prema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streptokoku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B92190E-9751-4223-8FD9-2442AF593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ts val="600"/>
              </a:spcAft>
              <a:defRPr/>
            </a:pPr>
            <a:fld id="{1B6693D4-5E9E-48E5-AB0A-655C1732C64D}" type="slidenum">
              <a:rPr lang="en-US" altLang="en-US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t>20</a:t>
            </a:fld>
            <a:endParaRPr lang="en-US" altLang="en-US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801" name="Rectangle 33800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803" name="Group 33802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33804" name="Rectangle 33803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805" name="Rectangle 33804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807" name="Rectangle 33806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96" name="Text Box 2">
            <a:extLst>
              <a:ext uri="{FF2B5EF4-FFF2-40B4-BE49-F238E27FC236}">
                <a16:creationId xmlns:a16="http://schemas.microsoft.com/office/drawing/2014/main" id="{AAB0A2CF-88D5-449F-8DB6-7F5B91431A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660" y="2599509"/>
            <a:ext cx="10143668" cy="34355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marL="171450" indent="-1714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Epidemiologija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sporadično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nekontagiozno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oboljenje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predisponirajući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faktori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hronični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alkoholizam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hirurške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intervencije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dijabetes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limfna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staza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variksi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gljivične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nogama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itd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Klinička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slika</a:t>
            </a:r>
            <a:endParaRPr lang="en-US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Inkubacija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1-3 dana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bolest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počinje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naglo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opštim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simptomima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temperaturom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jezom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glavoboljom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malaksalošću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nakon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nekoliko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časova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lokalni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simptomi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crvenilo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otok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koji se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brzo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šire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("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vetar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"). Otok je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crven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sjajan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jasno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ograničen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okolnog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tkiva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topao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bolan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dodir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Prisutan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i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regionalni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limfadenitis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bolest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najčešće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lokalizuje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potkolenicama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92AC027-2A12-4427-AEEF-B70FA5AF9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ts val="600"/>
              </a:spcAft>
              <a:defRPr/>
            </a:pPr>
            <a:fld id="{B6E68B17-2745-420E-ADD4-76D94DDF83DB}" type="slidenum">
              <a:rPr lang="en-US" altLang="en-US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t>21</a:t>
            </a:fld>
            <a:endParaRPr lang="en-US" altLang="en-US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EF4CB1B7-AF26-4C13-8E7D-0489A31E4B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9A6B5CE-CB1D-48EE-8B43-E952235C8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3F3EAA5-4E15-400B-BBA3-82B3F49A21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2BA2E40-BE9B-4C54-9CDD-40EE804CCE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0DA909B4-15FF-46A6-8A7F-7AEF977FE9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517897"/>
            <a:ext cx="11111729" cy="58579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5F4A7E-767C-4551-9DEC-C126E740DB8A}"/>
              </a:ext>
            </a:extLst>
          </p:cNvPr>
          <p:cNvSpPr txBox="1"/>
          <p:nvPr/>
        </p:nvSpPr>
        <p:spPr>
          <a:xfrm>
            <a:off x="1057025" y="922644"/>
            <a:ext cx="5040285" cy="11695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0" lang="en-US" sz="320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Erysipel</a:t>
            </a:r>
            <a:endParaRPr lang="en-US" sz="3200" kern="1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382A32C-5B0C-4B1C-A074-76C6DBCC9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55714" y="2263365"/>
            <a:ext cx="49377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059BA7C2-816F-E6E5-9234-3D2A805C6FD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32648" y="2808682"/>
            <a:ext cx="4437834" cy="2931306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91789FA-3E75-46C3-BAEC-702E2394EF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64" r="2" b="2"/>
          <a:stretch/>
        </p:blipFill>
        <p:spPr>
          <a:xfrm>
            <a:off x="6946667" y="774285"/>
            <a:ext cx="4389120" cy="2581173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5D2FC7-C0E6-46A6-BED4-0B67D272679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4"/>
          <a:srcRect r="2" b="1988"/>
          <a:stretch/>
        </p:blipFill>
        <p:spPr>
          <a:xfrm>
            <a:off x="6946667" y="3575074"/>
            <a:ext cx="4389120" cy="258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8363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015" name="Rectangle 42014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016" name="Group 42015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42017" name="Rectangle 42016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018" name="Rectangle 42017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010" name="Rectangle 42009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988" name="Text Box 2">
            <a:extLst>
              <a:ext uri="{FF2B5EF4-FFF2-40B4-BE49-F238E27FC236}">
                <a16:creationId xmlns:a16="http://schemas.microsoft.com/office/drawing/2014/main" id="{46FAE110-8373-451A-8665-2C0F3A9FA5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407" y="2518611"/>
            <a:ext cx="10199921" cy="351642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marL="171450" indent="-1714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Komplikacije</a:t>
            </a:r>
            <a:r>
              <a:rPr lang="sr-Latn-R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retrobulbarna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flegmona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sepsa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Dijagnoza</a:t>
            </a:r>
            <a:r>
              <a:rPr lang="sr-Latn-R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osnovu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karakteristične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kliničke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slike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klinička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dijagnoza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laboratorijske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analize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ubrzana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sedimentacija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leukocitoza</a:t>
            </a:r>
            <a:r>
              <a:rPr lang="sr-Latn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↑CRP, ↑ fibrinogen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povišen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AST-O titar.</a:t>
            </a:r>
            <a:endParaRPr lang="sr-Latn-R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endParaRPr lang="sr-Latn-R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r>
              <a:rPr lang="sr-Latn-R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Diferencijalna dijagnoza:</a:t>
            </a:r>
            <a:endParaRPr lang="en-U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r>
              <a:rPr lang="sr-Latn-RS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Latn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celulitis, flegmona, furunkul, herpes zoster, alergijski dermatitis, miozitis, nekrotizirajući fascitis, tromboflebitis....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64F8C50-4521-4A6B-911E-0A07C0E7D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ts val="600"/>
              </a:spcAft>
              <a:defRPr/>
            </a:pPr>
            <a:fld id="{815C9EC5-B058-4858-B199-82EACAE5ED2C}" type="slidenum">
              <a:rPr lang="en-US" altLang="en-US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t>23</a:t>
            </a:fld>
            <a:endParaRPr lang="en-US" altLang="en-US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175" name="Rectangle 44174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177" name="Group 44176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44178" name="Rectangle 44177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179" name="Rectangle 44178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181" name="Rectangle 44180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936A017-44A0-4485-A05E-2DA6DDB39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600"/>
              </a:spcAft>
              <a:defRPr/>
            </a:pPr>
            <a:fld id="{1856EB15-E898-4A8C-A8E5-9A53C1B4BFA4}" type="slidenum">
              <a:rPr lang="en-US" altLang="en-US" smtClean="0">
                <a:solidFill>
                  <a:schemeClr val="tx1">
                    <a:tint val="75000"/>
                  </a:schemeClr>
                </a:solidFill>
                <a:latin typeface="+mn-lt"/>
              </a:rPr>
              <a:pPr>
                <a:spcAft>
                  <a:spcPts val="600"/>
                </a:spcAft>
                <a:defRPr/>
              </a:pPr>
              <a:t>24</a:t>
            </a:fld>
            <a:endParaRPr lang="en-US" altLang="en-US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A1AA49-FA2B-BDD7-AE04-D4EDE5B3488C}"/>
              </a:ext>
            </a:extLst>
          </p:cNvPr>
          <p:cNvSpPr txBox="1"/>
          <p:nvPr/>
        </p:nvSpPr>
        <p:spPr>
          <a:xfrm>
            <a:off x="808638" y="2141241"/>
            <a:ext cx="10662830" cy="71404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Terapija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sr-Latn-R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600"/>
              </a:spcAft>
            </a:pPr>
            <a:endParaRPr lang="sr-Latn-R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kauzalna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terapija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penicilin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tokom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10-14 dana</a:t>
            </a: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klindamicin,  </a:t>
            </a:r>
          </a:p>
          <a:p>
            <a:pPr>
              <a:spcAft>
                <a:spcPts val="600"/>
              </a:spcAft>
            </a:pP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mirovanje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uz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lako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eleviranu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nogu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oblozi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(3% borna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kiselina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Imunitet</a:t>
            </a:r>
            <a:r>
              <a:rPr lang="sr-Latn-R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preležana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bolest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ostavlja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imunitet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stiče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dispozicija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za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ponovno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oboljevanje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cilju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prevencije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recidiva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treba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sprovesti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lečenje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dermatomikoza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varikoziteta</a:t>
            </a:r>
            <a:r>
              <a:rPr lang="en-US" sz="2400" dirty="0"/>
              <a:t>.</a:t>
            </a:r>
          </a:p>
          <a:p>
            <a:pPr>
              <a:spcAft>
                <a:spcPts val="600"/>
              </a:spcAft>
            </a:pP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600"/>
              </a:spcAft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92AC027-2A12-4427-AEEF-B70FA5AF96BA}"/>
              </a:ext>
            </a:extLst>
          </p:cNvPr>
          <p:cNvSpPr>
            <a:spLocks/>
          </p:cNvSpPr>
          <p:nvPr/>
        </p:nvSpPr>
        <p:spPr>
          <a:xfrm>
            <a:off x="7971281" y="5689283"/>
            <a:ext cx="2242087" cy="29842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737372" fontAlgn="base">
              <a:spcBef>
                <a:spcPct val="0"/>
              </a:spcBef>
              <a:spcAft>
                <a:spcPct val="0"/>
              </a:spcAft>
              <a:defRPr/>
            </a:pPr>
            <a:fld id="{B6E68B17-2745-420E-ADD4-76D94DDF83DB}" type="slidenum">
              <a:rPr lang="en-US" altLang="en-US" sz="1452" kern="1200">
                <a:solidFill>
                  <a:srgbClr val="555555"/>
                </a:solidFill>
                <a:latin typeface="Tahoma" panose="020B0604030504040204" pitchFamily="34" charset="0"/>
                <a:ea typeface="+mn-ea"/>
                <a:cs typeface="+mn-cs"/>
              </a:rPr>
              <a:pPr defTabSz="737372"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altLang="en-US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33796" name="Text Box 2">
            <a:extLst>
              <a:ext uri="{FF2B5EF4-FFF2-40B4-BE49-F238E27FC236}">
                <a16:creationId xmlns:a16="http://schemas.microsoft.com/office/drawing/2014/main" id="{AAB0A2CF-88D5-449F-8DB6-7F5B91431A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467" y="1766477"/>
            <a:ext cx="6680631" cy="3250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1450" indent="-1714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138257" indent="-138257" defTabSz="737372" eaLnBrk="0" fontAlgn="base" hangingPunct="0"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endParaRPr lang="sl-SI" altLang="en-US" sz="18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138257" indent="-138257" defTabSz="737372" eaLnBrk="0" fontAlgn="base" hangingPunct="0"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sl-SI" altLang="en-US" sz="18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Definicija</a:t>
            </a:r>
            <a:endParaRPr lang="sl-SI" altLang="en-US" sz="1800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indent="-138257" defTabSz="737372" eaLnBrk="0" fontAlgn="base" hangingPunct="0"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sl-SI" altLang="en-US" sz="18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Celulitis je akutna streptokokna infekcija kože koja zahvata potkožno tkivo.</a:t>
            </a:r>
          </a:p>
          <a:p>
            <a:pPr marL="0" indent="-138257" defTabSz="737372" eaLnBrk="0" fontAlgn="base" hangingPunct="0"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endParaRPr lang="sl-SI" altLang="en-US" sz="18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indent="0" defTabSz="737372" eaLnBrk="0" fontAlgn="base" hangingPunct="0"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sl-SI" altLang="en-US" sz="18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Epidemiologija </a:t>
            </a:r>
          </a:p>
          <a:p>
            <a:pPr marL="0" indent="0" defTabSz="737372" eaLnBrk="0" fontAlgn="base" hangingPunct="0"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sl-SI" altLang="en-US" sz="18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Najčešći uzročnici su </a:t>
            </a:r>
            <a:r>
              <a:rPr lang="sl-SI" altLang="en-US" sz="1800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Streptococcus pyogenes </a:t>
            </a:r>
            <a:r>
              <a:rPr lang="sl-SI" altLang="en-US" sz="18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 </a:t>
            </a:r>
            <a:r>
              <a:rPr lang="sl-SI" altLang="en-US" sz="1800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Staphylococcus aureus</a:t>
            </a:r>
            <a:r>
              <a:rPr lang="sl-SI" altLang="en-US" sz="18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ali mogu biti i gram negativne bakterije. </a:t>
            </a:r>
          </a:p>
          <a:p>
            <a:pPr marL="0" indent="0" defTabSz="768096" eaLnBrk="0" fontAlgn="base" hangingPunct="0"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endParaRPr lang="sl-SI" altLang="en-US" sz="18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B9216A-79F4-4812-B0A6-585635C548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147" r="43631"/>
          <a:stretch/>
        </p:blipFill>
        <p:spPr>
          <a:xfrm>
            <a:off x="7324098" y="1461179"/>
            <a:ext cx="4645276" cy="3148891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E59446CB-69CA-4B6A-9611-AA239AC3AB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196" y="738542"/>
            <a:ext cx="3472730" cy="73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152352" bIns="152352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defTabSz="737372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sl-SI" altLang="en-US" sz="28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CELULITIS</a:t>
            </a:r>
            <a:endParaRPr lang="sl-SI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CB861D-DC0D-0B4F-58C3-943BEDD3BD14}"/>
              </a:ext>
            </a:extLst>
          </p:cNvPr>
          <p:cNvSpPr txBox="1"/>
          <p:nvPr/>
        </p:nvSpPr>
        <p:spPr>
          <a:xfrm>
            <a:off x="643467" y="4730315"/>
            <a:ext cx="10194458" cy="1809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8257" indent="-138257" defTabSz="737372" eaLnBrk="0" fontAlgn="base" hangingPunct="0">
              <a:spcBef>
                <a:spcPct val="0"/>
              </a:spcBef>
              <a:spcAft>
                <a:spcPct val="40000"/>
              </a:spcAft>
              <a:defRPr/>
            </a:pPr>
            <a:endParaRPr lang="sl-SI" altLang="en-US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138257" indent="-138257" defTabSz="737372" eaLnBrk="0" fontAlgn="base" hangingPunct="0">
              <a:spcBef>
                <a:spcPct val="0"/>
              </a:spcBef>
              <a:spcAft>
                <a:spcPct val="40000"/>
              </a:spcAft>
              <a:defRPr/>
            </a:pPr>
            <a:r>
              <a:rPr lang="sl-SI" altLang="en-US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Klinička slika</a:t>
            </a:r>
            <a:endParaRPr lang="sl-SI" altLang="en-US" i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138257" indent="-138257" defTabSz="737372" eaLnBrk="0" fontAlgn="base" hangingPunct="0">
              <a:spcBef>
                <a:spcPct val="0"/>
              </a:spcBef>
              <a:spcAft>
                <a:spcPct val="40000"/>
              </a:spcAft>
              <a:defRPr/>
            </a:pPr>
            <a:r>
              <a:rPr lang="sl-SI" altLang="en-US" i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Inkubacija</a:t>
            </a:r>
            <a:r>
              <a:rPr lang="sl-SI" altLang="en-US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duzina inkubacionog perioda zavisi od uzročnika</a:t>
            </a:r>
          </a:p>
          <a:p>
            <a:pPr marL="138257" indent="-138257" defTabSz="737372" eaLnBrk="0" fontAlgn="base" hangingPunct="0">
              <a:spcBef>
                <a:spcPct val="0"/>
              </a:spcBef>
              <a:spcAft>
                <a:spcPct val="40000"/>
              </a:spcAft>
              <a:buFontTx/>
              <a:buChar char="-"/>
              <a:defRPr/>
            </a:pPr>
            <a:r>
              <a:rPr lang="sl-SI" altLang="en-US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lokalni simptomi: zahvaćena koža je bolna, topla, crvena i edematozna, ne postoji jasna granica prema zdravoj koži, javlja se loklani limfadenitis i limfangitis.  </a:t>
            </a:r>
            <a:endParaRPr kumimoji="0" lang="sl-SI" altLang="en-US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4188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993" name="Rectangle 41992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995" name="Group 41994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41996" name="Rectangle 41995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997" name="Rectangle 41996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999" name="Rectangle 41998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988" name="Text Box 2">
            <a:extLst>
              <a:ext uri="{FF2B5EF4-FFF2-40B4-BE49-F238E27FC236}">
                <a16:creationId xmlns:a16="http://schemas.microsoft.com/office/drawing/2014/main" id="{46FAE110-8373-451A-8665-2C0F3A9FA5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660" y="1283369"/>
            <a:ext cx="10143668" cy="475167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171450" indent="-1714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endParaRPr lang="en-US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endParaRPr lang="en-US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Diferencijalna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dijagnoza</a:t>
            </a:r>
            <a:endParaRPr lang="en-US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duboka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venska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tromboza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miozitis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nekrotizirajući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fascitis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retrobulbarni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apces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Terapija</a:t>
            </a:r>
            <a:endParaRPr lang="en-US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penicilin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 4-6 h 2 000 000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i.j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i.v.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cefazolin 1-2 g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sati, </a:t>
            </a: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klindamicin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600 mg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sati,</a:t>
            </a: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vankomicin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g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 sati.</a:t>
            </a: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en-US" sz="1300" b="1" dirty="0">
              <a:latin typeface="+mn-lt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en-US" sz="1300" b="1" i="1" dirty="0">
              <a:latin typeface="+mn-lt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en-US" sz="1300" b="1" i="1" dirty="0">
              <a:latin typeface="+mn-lt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64F8C50-4521-4A6B-911E-0A07C0E7D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ts val="600"/>
              </a:spcAft>
              <a:defRPr/>
            </a:pPr>
            <a:fld id="{815C9EC5-B058-4858-B199-82EACAE5ED2C}" type="slidenum">
              <a:rPr lang="en-US" altLang="en-US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t>26</a:t>
            </a:fld>
            <a:endParaRPr lang="en-US" altLang="en-US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51758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754" name="Rectangle 31753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48" name="Rectangle 2">
            <a:extLst>
              <a:ext uri="{FF2B5EF4-FFF2-40B4-BE49-F238E27FC236}">
                <a16:creationId xmlns:a16="http://schemas.microsoft.com/office/drawing/2014/main" id="{C3357373-34AD-4B7A-A168-E860F97D2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638" y="386930"/>
            <a:ext cx="9236700" cy="11889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8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NEKROTIZUJUĆI FASCITIS</a:t>
            </a:r>
            <a:endParaRPr lang="en-US" altLang="en-US" sz="2800" kern="1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31756" name="Group 31755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31757" name="Rectangle 31756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758" name="Rectangle 31757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760" name="Rectangle 31759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49" name="Text Box 3">
            <a:extLst>
              <a:ext uri="{FF2B5EF4-FFF2-40B4-BE49-F238E27FC236}">
                <a16:creationId xmlns:a16="http://schemas.microsoft.com/office/drawing/2014/main" id="{7811FC8C-DEF0-4E41-AD55-6FEE93E57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407" y="2203079"/>
            <a:ext cx="10199921" cy="383196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171450" indent="-1714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endParaRPr lang="sr-Latn-RS" alt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Definicija</a:t>
            </a:r>
            <a:endParaRPr lang="en-US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Nekrotizirajući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fascitis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karakteriše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zapaljensko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nekrotičnim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procesom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koji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zahvata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potkožno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meko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tkivo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površinske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često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duboke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fascije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endParaRPr lang="en-US" alt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Etiopatogeneza</a:t>
            </a:r>
            <a:r>
              <a:rPr lang="en-US" alt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ü"/>
              <a:defRPr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NEKROTIZIRAJUĆI FASCITIS TIPA I -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mešana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uzrokovana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aerobnim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Staphylococcus aureus, Escherichia coli, S. pyogenes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anaerobnim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bakterijama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Peptostreptococcus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Bacteroides fragilis, Clostridium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ü"/>
              <a:defRPr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NEKROTIZIRAJUĆI FASCITIS TIPA II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uzrokovan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streptokokom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pyogenes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kombinaciji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aureusom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Nastaje</a:t>
            </a:r>
            <a:r>
              <a:rPr lang="en-US" sz="18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posle</a:t>
            </a:r>
            <a:r>
              <a:rPr lang="en-US" sz="18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minornih</a:t>
            </a:r>
            <a:r>
              <a:rPr lang="en-US" sz="18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trauma, </a:t>
            </a:r>
            <a:r>
              <a:rPr lang="en-US" sz="18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ubodnih</a:t>
            </a:r>
            <a:r>
              <a:rPr lang="en-US" sz="18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rana </a:t>
            </a:r>
            <a:r>
              <a:rPr lang="en-US" sz="18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18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hirurških</a:t>
            </a:r>
            <a:r>
              <a:rPr lang="en-US" sz="18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zahvata</a:t>
            </a:r>
            <a:r>
              <a:rPr lang="en-US" sz="18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bolesnika</a:t>
            </a:r>
            <a:r>
              <a:rPr lang="en-US" sz="18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18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dijabetesom</a:t>
            </a:r>
            <a:r>
              <a:rPr lang="en-US" sz="18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perifernom</a:t>
            </a:r>
            <a:r>
              <a:rPr lang="en-US" sz="18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vaskularnom</a:t>
            </a:r>
            <a:r>
              <a:rPr lang="en-US" sz="18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bolešću</a:t>
            </a:r>
            <a:r>
              <a:rPr lang="en-US" sz="18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endParaRPr lang="sr-Latn-R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Predisponirajuće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bolesti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dijabetes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melitus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ciroza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jetre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alkoholizam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kortikosteroidna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terapija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periferna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vaskularna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bolest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narkomanija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ü"/>
              <a:defRPr/>
            </a:pPr>
            <a:endParaRPr lang="en-US" alt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B92190E-9751-4223-8FD9-2442AF593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ts val="600"/>
              </a:spcAft>
              <a:defRPr/>
            </a:pPr>
            <a:fld id="{1B6693D4-5E9E-48E5-AB0A-655C1732C64D}" type="slidenum">
              <a:rPr lang="en-US" altLang="en-US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t>27</a:t>
            </a:fld>
            <a:endParaRPr lang="en-US" altLang="en-US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84521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812" name="Rectangle 33811">
            <a:extLst>
              <a:ext uri="{FF2B5EF4-FFF2-40B4-BE49-F238E27FC236}">
                <a16:creationId xmlns:a16="http://schemas.microsoft.com/office/drawing/2014/main" id="{6EFC920F-B85A-4068-BD93-41064EDE9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814" name="Group 33813">
            <a:extLst>
              <a:ext uri="{FF2B5EF4-FFF2-40B4-BE49-F238E27FC236}">
                <a16:creationId xmlns:a16="http://schemas.microsoft.com/office/drawing/2014/main" id="{1C559108-BBAE-426C-8564-051D2BA6D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33815" name="Rectangle 33814">
              <a:extLst>
                <a:ext uri="{FF2B5EF4-FFF2-40B4-BE49-F238E27FC236}">
                  <a16:creationId xmlns:a16="http://schemas.microsoft.com/office/drawing/2014/main" id="{42BC35EE-6650-42D2-AEFB-4B7CD1AFC9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816" name="Rectangle 33815">
              <a:extLst>
                <a:ext uri="{FF2B5EF4-FFF2-40B4-BE49-F238E27FC236}">
                  <a16:creationId xmlns:a16="http://schemas.microsoft.com/office/drawing/2014/main" id="{0952C743-9049-4DFB-878B-2AB07B6E4F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818" name="Rectangle 33817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20" name="Rectangle 33819">
            <a:extLst>
              <a:ext uri="{FF2B5EF4-FFF2-40B4-BE49-F238E27FC236}">
                <a16:creationId xmlns:a16="http://schemas.microsoft.com/office/drawing/2014/main" id="{1382A32C-5B0C-4B1C-A074-76C6DBCC9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39885" y="2372170"/>
            <a:ext cx="438912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96" name="Text Box 2">
            <a:extLst>
              <a:ext uri="{FF2B5EF4-FFF2-40B4-BE49-F238E27FC236}">
                <a16:creationId xmlns:a16="http://schemas.microsoft.com/office/drawing/2014/main" id="{AAB0A2CF-88D5-449F-8DB6-7F5B91431A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734" y="1497105"/>
            <a:ext cx="5461454" cy="500043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171450" indent="-1714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endParaRPr lang="en-US" alt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None/>
            </a:pP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Klinička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slika</a:t>
            </a:r>
            <a:endParaRPr lang="en-US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prvi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znak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koji se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pojačava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zahvaćenoj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zoni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javlja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izražen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eritem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koji je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nejasno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ograničen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topao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sjajan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izrazito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napet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veoma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brzo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kože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prelazi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crveno-ružičaste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plavosivu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boju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pojavom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bula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suvih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kožnih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ganrena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koža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više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napeta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javlja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anestezija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zbog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sekundarne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tromboze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sitnih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krvnih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sudova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destrukcije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površinskih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nerava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teške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mionekroze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što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zahteva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fasciektomiju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opšta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intoksikacija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visoka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temperatura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tahikardija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hipotenzija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en-US" sz="1400" dirty="0">
              <a:latin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394831-BB07-4C19-9326-FBC22E02E8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539" r="31241" b="-1"/>
          <a:stretch/>
        </p:blipFill>
        <p:spPr>
          <a:xfrm>
            <a:off x="6538366" y="1383738"/>
            <a:ext cx="4929098" cy="4756870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92AC027-2A12-4427-AEEF-B70FA5AF9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600"/>
              </a:spcAft>
              <a:defRPr/>
            </a:pPr>
            <a:fld id="{B6E68B17-2745-420E-ADD4-76D94DDF83DB}" type="slidenum">
              <a:rPr lang="en-US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28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100289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3704" name="Rectangle 413703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3706" name="Group 413705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413707" name="Rectangle 413706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3708" name="Rectangle 413707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3710" name="Rectangle 413709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3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5154" y="1780114"/>
            <a:ext cx="10143668" cy="343553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  <a:defRPr/>
            </a:pPr>
            <a:r>
              <a:rPr lang="sr-Latn-R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Dijagnoza</a:t>
            </a:r>
          </a:p>
          <a:p>
            <a:pPr marL="0" indent="0">
              <a:buNone/>
              <a:defRPr/>
            </a:pP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endgensko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snimanje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mekog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tkiva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
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Kompjuterizovana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tomografija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magnetna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rezonancija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mogu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prikazati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gasnu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kolekciju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
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Laboratorijske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analize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3" name="Rectangle 82">
            <a:extLst>
              <a:ext uri="{FF2B5EF4-FFF2-40B4-BE49-F238E27FC236}">
                <a16:creationId xmlns:a16="http://schemas.microsoft.com/office/drawing/2014/main" id="{9D8233B0-41B5-4D9A-AEEC-13DB66A8C9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665FAE0-7636-476F-85F0-F87C807027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638" y="386930"/>
            <a:ext cx="9236700" cy="11889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sz="28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VRSTE STREPTOKOKA I KLINIČKI SINDROMI KOJE ONE UZROKUJU 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Rectangle 88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6" name="Table 4">
            <a:extLst>
              <a:ext uri="{FF2B5EF4-FFF2-40B4-BE49-F238E27FC236}">
                <a16:creationId xmlns:a16="http://schemas.microsoft.com/office/drawing/2014/main" id="{A70727FC-F6A0-4DC1-85CF-F0CB18C835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9596030"/>
              </p:ext>
            </p:extLst>
          </p:nvPr>
        </p:nvGraphicFramePr>
        <p:xfrm>
          <a:off x="1076262" y="2251194"/>
          <a:ext cx="10039473" cy="40997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17897">
                  <a:extLst>
                    <a:ext uri="{9D8B030D-6E8A-4147-A177-3AD203B41FA5}">
                      <a16:colId xmlns:a16="http://schemas.microsoft.com/office/drawing/2014/main" val="117697725"/>
                    </a:ext>
                  </a:extLst>
                </a:gridCol>
                <a:gridCol w="7421576">
                  <a:extLst>
                    <a:ext uri="{9D8B030D-6E8A-4147-A177-3AD203B41FA5}">
                      <a16:colId xmlns:a16="http://schemas.microsoft.com/office/drawing/2014/main" val="2744572582"/>
                    </a:ext>
                  </a:extLst>
                </a:gridCol>
              </a:tblGrid>
              <a:tr h="269584">
                <a:tc>
                  <a:txBody>
                    <a:bodyPr/>
                    <a:lstStyle/>
                    <a:p>
                      <a:r>
                        <a:rPr lang="sr-Latn-RS" sz="1400" b="1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Vrsta streptokoka</a:t>
                      </a:r>
                      <a:endParaRPr lang="en-US" sz="1400" b="1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 anchor="b"/>
                </a:tc>
                <a:tc>
                  <a:txBody>
                    <a:bodyPr/>
                    <a:lstStyle/>
                    <a:p>
                      <a:r>
                        <a:rPr lang="sr-Latn-RS" sz="1400" b="1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Klinički sindrom </a:t>
                      </a:r>
                      <a:endParaRPr lang="en-US" sz="1400" b="1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 anchor="b"/>
                </a:tc>
                <a:extLst>
                  <a:ext uri="{0D108BD9-81ED-4DB2-BD59-A6C34878D82A}">
                    <a16:rowId xmlns:a16="http://schemas.microsoft.com/office/drawing/2014/main" val="2877301639"/>
                  </a:ext>
                </a:extLst>
              </a:tr>
              <a:tr h="612733">
                <a:tc>
                  <a:txBody>
                    <a:bodyPr/>
                    <a:lstStyle/>
                    <a:p>
                      <a:r>
                        <a:rPr lang="sr-Latn-RS" sz="1400" b="1" i="1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Piogena</a:t>
                      </a:r>
                    </a:p>
                    <a:p>
                      <a:r>
                        <a:rPr lang="sr-Latn-RS" sz="1400" b="0" i="1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S. pyogenes</a:t>
                      </a:r>
                      <a:endParaRPr lang="en-US" sz="1400" b="0" i="1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/>
                </a:tc>
                <a:tc>
                  <a:txBody>
                    <a:bodyPr/>
                    <a:lstStyle/>
                    <a:p>
                      <a:r>
                        <a:rPr lang="sr-Latn-RS" sz="14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tonzilofaringitis, otitis media, sinuzitis, šarlah, pioderma, erizipel, celulitis, miozitis, nekrotizirajući fascitis, bakterijemija, pneumonija, endometritis, meningitis, artritis, osteomijelitis, streptokokni šok sindrom</a:t>
                      </a:r>
                    </a:p>
                    <a:p>
                      <a:r>
                        <a:rPr lang="sr-Latn-RS" sz="14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negnojne posledice: reumatska groznica, akutni glomerulonefritis, poliartritis, noduzni eritem </a:t>
                      </a:r>
                    </a:p>
                  </a:txBody>
                  <a:tcPr marL="28245" marR="27985" marT="8071" marB="60526"/>
                </a:tc>
                <a:extLst>
                  <a:ext uri="{0D108BD9-81ED-4DB2-BD59-A6C34878D82A}">
                    <a16:rowId xmlns:a16="http://schemas.microsoft.com/office/drawing/2014/main" val="3634835966"/>
                  </a:ext>
                </a:extLst>
              </a:tr>
              <a:tr h="269584">
                <a:tc>
                  <a:txBody>
                    <a:bodyPr/>
                    <a:lstStyle/>
                    <a:p>
                      <a:r>
                        <a:rPr lang="sr-Latn-RS" sz="1400" i="1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S. agalactiae</a:t>
                      </a:r>
                      <a:endParaRPr lang="en-US" sz="1400" i="1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/>
                </a:tc>
                <a:tc>
                  <a:txBody>
                    <a:bodyPr/>
                    <a:lstStyle/>
                    <a:p>
                      <a:r>
                        <a:rPr lang="sr-Latn-RS" sz="1400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neonatalnu sepsu i meningitis, puerperalnu sepsu, celulitis, bakterijemiju, uronifekciju</a:t>
                      </a:r>
                      <a:endParaRPr lang="en-US" sz="1400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/>
                </a:tc>
                <a:extLst>
                  <a:ext uri="{0D108BD9-81ED-4DB2-BD59-A6C34878D82A}">
                    <a16:rowId xmlns:a16="http://schemas.microsoft.com/office/drawing/2014/main" val="230602438"/>
                  </a:ext>
                </a:extLst>
              </a:tr>
              <a:tr h="269584">
                <a:tc>
                  <a:txBody>
                    <a:bodyPr/>
                    <a:lstStyle/>
                    <a:p>
                      <a:r>
                        <a:rPr lang="sr-Latn-RS" sz="1400" i="1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S. dysgalactiae</a:t>
                      </a:r>
                      <a:endParaRPr lang="en-US" sz="1400" i="1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/>
                </a:tc>
                <a:tc>
                  <a:txBody>
                    <a:bodyPr/>
                    <a:lstStyle/>
                    <a:p>
                      <a:r>
                        <a:rPr lang="sr-Latn-RS" sz="1400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tonzilofaringitis, celulitis, bakterijemiju, endokarditis, pneumoniju, negnojne posledice: akutni glomerulonefritis</a:t>
                      </a:r>
                      <a:endParaRPr lang="en-US" sz="1400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/>
                </a:tc>
                <a:extLst>
                  <a:ext uri="{0D108BD9-81ED-4DB2-BD59-A6C34878D82A}">
                    <a16:rowId xmlns:a16="http://schemas.microsoft.com/office/drawing/2014/main" val="1484445999"/>
                  </a:ext>
                </a:extLst>
              </a:tr>
              <a:tr h="269584">
                <a:tc>
                  <a:txBody>
                    <a:bodyPr/>
                    <a:lstStyle/>
                    <a:p>
                      <a:r>
                        <a:rPr lang="sr-Latn-RS" sz="1400" b="1" i="1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Aginosum</a:t>
                      </a:r>
                      <a:endParaRPr lang="en-US" sz="1400" b="1" i="1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/>
                </a:tc>
                <a:tc>
                  <a:txBody>
                    <a:bodyPr/>
                    <a:lstStyle/>
                    <a:p>
                      <a:r>
                        <a:rPr lang="sr-Latn-RS" sz="1400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bekterijemija, apsces mozga, intraabdominalni apcesi, periapikalni zubni apsces</a:t>
                      </a:r>
                      <a:endParaRPr lang="en-US" sz="1400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/>
                </a:tc>
                <a:extLst>
                  <a:ext uri="{0D108BD9-81ED-4DB2-BD59-A6C34878D82A}">
                    <a16:rowId xmlns:a16="http://schemas.microsoft.com/office/drawing/2014/main" val="1114904326"/>
                  </a:ext>
                </a:extLst>
              </a:tr>
              <a:tr h="269584">
                <a:tc>
                  <a:txBody>
                    <a:bodyPr/>
                    <a:lstStyle/>
                    <a:p>
                      <a:r>
                        <a:rPr lang="sr-Latn-RS" sz="1400" b="1" i="1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Mitis</a:t>
                      </a:r>
                      <a:r>
                        <a:rPr lang="sr-Latn-RS" sz="1400" b="1" i="1" cap="none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</a:t>
                      </a:r>
                      <a:endParaRPr lang="en-US" sz="1400" b="1" i="1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/>
                </a:tc>
                <a:tc>
                  <a:txBody>
                    <a:bodyPr/>
                    <a:lstStyle/>
                    <a:p>
                      <a:r>
                        <a:rPr lang="sr-Latn-RS" sz="1400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zubni plak, endokarditis</a:t>
                      </a:r>
                      <a:endParaRPr lang="en-US" sz="1400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/>
                </a:tc>
                <a:extLst>
                  <a:ext uri="{0D108BD9-81ED-4DB2-BD59-A6C34878D82A}">
                    <a16:rowId xmlns:a16="http://schemas.microsoft.com/office/drawing/2014/main" val="3011043522"/>
                  </a:ext>
                </a:extLst>
              </a:tr>
              <a:tr h="269584">
                <a:tc>
                  <a:txBody>
                    <a:bodyPr/>
                    <a:lstStyle/>
                    <a:p>
                      <a:r>
                        <a:rPr lang="sr-Latn-RS" sz="1400" i="1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Streptococus pneumoniae</a:t>
                      </a:r>
                      <a:endParaRPr lang="en-US" sz="1400" i="1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/>
                </a:tc>
                <a:tc>
                  <a:txBody>
                    <a:bodyPr/>
                    <a:lstStyle/>
                    <a:p>
                      <a:r>
                        <a:rPr lang="sr-Latn-RS" sz="1400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otitis, sinuzitis, pneumonija, bakterijemija, meningitis</a:t>
                      </a:r>
                      <a:endParaRPr lang="en-US" sz="1400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/>
                </a:tc>
                <a:extLst>
                  <a:ext uri="{0D108BD9-81ED-4DB2-BD59-A6C34878D82A}">
                    <a16:rowId xmlns:a16="http://schemas.microsoft.com/office/drawing/2014/main" val="1295785344"/>
                  </a:ext>
                </a:extLst>
              </a:tr>
              <a:tr h="269584">
                <a:tc>
                  <a:txBody>
                    <a:bodyPr/>
                    <a:lstStyle/>
                    <a:p>
                      <a:r>
                        <a:rPr lang="sr-Latn-RS" sz="1400" b="1" i="1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Salivarius</a:t>
                      </a:r>
                      <a:endParaRPr lang="en-US" sz="1400" b="1" i="1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/>
                </a:tc>
                <a:tc>
                  <a:txBody>
                    <a:bodyPr/>
                    <a:lstStyle/>
                    <a:p>
                      <a:r>
                        <a:rPr lang="sr-Latn-RS" sz="1400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endokarditis, kolonizacija sluznice usne šupljine </a:t>
                      </a:r>
                      <a:endParaRPr lang="en-US" sz="1400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/>
                </a:tc>
                <a:extLst>
                  <a:ext uri="{0D108BD9-81ED-4DB2-BD59-A6C34878D82A}">
                    <a16:rowId xmlns:a16="http://schemas.microsoft.com/office/drawing/2014/main" val="3411433516"/>
                  </a:ext>
                </a:extLst>
              </a:tr>
              <a:tr h="612733">
                <a:tc>
                  <a:txBody>
                    <a:bodyPr/>
                    <a:lstStyle/>
                    <a:p>
                      <a:r>
                        <a:rPr lang="sr-Latn-RS" sz="1400" b="1" i="1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Bovis</a:t>
                      </a:r>
                    </a:p>
                    <a:p>
                      <a:r>
                        <a:rPr lang="sr-Latn-RS" sz="1400" b="0" i="1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Streptococcus gallolyticus </a:t>
                      </a:r>
                    </a:p>
                    <a:p>
                      <a:r>
                        <a:rPr lang="sr-Latn-RS" sz="1400" b="0" i="1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(ranije S. Bovis)</a:t>
                      </a:r>
                      <a:endParaRPr lang="en-US" sz="1400" b="0" i="1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/>
                </a:tc>
                <a:tc>
                  <a:txBody>
                    <a:bodyPr/>
                    <a:lstStyle/>
                    <a:p>
                      <a:r>
                        <a:rPr lang="sr-Latn-RS" sz="1400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endokarditis</a:t>
                      </a:r>
                      <a:endParaRPr lang="en-US" sz="1400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 anchor="ctr"/>
                </a:tc>
                <a:extLst>
                  <a:ext uri="{0D108BD9-81ED-4DB2-BD59-A6C34878D82A}">
                    <a16:rowId xmlns:a16="http://schemas.microsoft.com/office/drawing/2014/main" val="699156674"/>
                  </a:ext>
                </a:extLst>
              </a:tr>
              <a:tr h="269584">
                <a:tc>
                  <a:txBody>
                    <a:bodyPr/>
                    <a:lstStyle/>
                    <a:p>
                      <a:r>
                        <a:rPr lang="sr-Latn-RS" sz="1400" b="1" i="1" cap="none" spc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Mutans</a:t>
                      </a:r>
                      <a:endParaRPr lang="en-US" sz="1400" b="1" i="1" cap="none" spc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/>
                </a:tc>
                <a:tc>
                  <a:txBody>
                    <a:bodyPr/>
                    <a:lstStyle/>
                    <a:p>
                      <a:r>
                        <a:rPr lang="sr-Latn-RS" sz="14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zubni karijes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245" marR="27985" marT="8071" marB="60526"/>
                </a:tc>
                <a:extLst>
                  <a:ext uri="{0D108BD9-81ED-4DB2-BD59-A6C34878D82A}">
                    <a16:rowId xmlns:a16="http://schemas.microsoft.com/office/drawing/2014/main" val="1807544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44197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64F8C50-4521-4A6B-911E-0A07C0E7D4FB}"/>
              </a:ext>
            </a:extLst>
          </p:cNvPr>
          <p:cNvSpPr>
            <a:spLocks/>
          </p:cNvSpPr>
          <p:nvPr/>
        </p:nvSpPr>
        <p:spPr>
          <a:xfrm>
            <a:off x="8022084" y="4620463"/>
            <a:ext cx="1953396" cy="2600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636971" fontAlgn="base">
              <a:spcBef>
                <a:spcPct val="0"/>
              </a:spcBef>
              <a:spcAft>
                <a:spcPct val="0"/>
              </a:spcAft>
              <a:defRPr/>
            </a:pPr>
            <a:fld id="{815C9EC5-B058-4858-B199-82EACAE5ED2C}" type="slidenum">
              <a:rPr lang="en-US" altLang="en-US" sz="1254" kern="1200">
                <a:solidFill>
                  <a:srgbClr val="555555"/>
                </a:solidFill>
                <a:latin typeface="Tahoma" panose="020B0604030504040204" pitchFamily="34" charset="0"/>
                <a:ea typeface="+mn-ea"/>
                <a:cs typeface="+mn-cs"/>
              </a:rPr>
              <a:pPr defTabSz="636971"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altLang="en-US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41988" name="Text Box 2">
            <a:extLst>
              <a:ext uri="{FF2B5EF4-FFF2-40B4-BE49-F238E27FC236}">
                <a16:creationId xmlns:a16="http://schemas.microsoft.com/office/drawing/2014/main" id="{46FAE110-8373-451A-8665-2C0F3A9FA5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600" y="996104"/>
            <a:ext cx="9975480" cy="5979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1450" indent="-1714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119433" indent="-119433" defTabSz="636971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r>
              <a:rPr lang="sl-SI" altLang="en-US" sz="18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Terapija</a:t>
            </a:r>
            <a:endParaRPr lang="en-US" altLang="en-US" sz="18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119433" indent="-119433" defTabSz="636971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endParaRPr lang="sl-SI" altLang="en-US" sz="18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119433" indent="-119433" defTabSz="636971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r>
              <a:rPr lang="en-US" altLang="en-US" sz="18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  <a:r>
              <a:rPr lang="sr-Latn-RS" altLang="en-US" sz="18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psežni hirurški debridman</a:t>
            </a:r>
            <a:endParaRPr lang="sl-SI" altLang="en-US" sz="1800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119433" indent="-119433" defTabSz="636971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r>
              <a:rPr lang="sl-SI" altLang="en-US" sz="18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Kombinacija kristalnog penicilina u dozi od 4 mil i.j./4 h i klindamicin 600-900 mg /8h.</a:t>
            </a:r>
          </a:p>
          <a:p>
            <a:pPr marL="119433" indent="-119433" defTabSz="636971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endParaRPr lang="sl-SI" altLang="en-US" sz="18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119433" indent="-119433" defTabSz="636971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Char char="-"/>
            </a:pPr>
            <a:r>
              <a:rPr lang="sl-SI" altLang="en-US" sz="18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Piperacilin- tazobactam 4,5g iv na 8h</a:t>
            </a:r>
          </a:p>
          <a:p>
            <a:pPr marL="119433" indent="-119433" defTabSz="636971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Char char="-"/>
            </a:pPr>
            <a:r>
              <a:rPr lang="sl-SI" altLang="en-US" sz="18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Meropenem 1g iv na 8h ako je u riziku od ESBL infekcije</a:t>
            </a:r>
          </a:p>
          <a:p>
            <a:pPr marL="119433" indent="-119433" defTabSz="636971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Char char="-"/>
            </a:pPr>
            <a:r>
              <a:rPr lang="sl-SI" altLang="en-US" sz="18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Cefepim 2g iv na 8h + Metronidazol 500mg iv na 8h</a:t>
            </a:r>
          </a:p>
          <a:p>
            <a:pPr marL="119433" indent="-119433" defTabSz="636971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Char char="-"/>
            </a:pPr>
            <a:r>
              <a:rPr lang="sl-SI" altLang="en-US" sz="18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Aztreonam 2g iv na 8h + Metronidazol 500mg iv na 8h</a:t>
            </a:r>
          </a:p>
          <a:p>
            <a:pPr marL="119433" indent="-119433" defTabSz="636971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Char char="-"/>
            </a:pPr>
            <a:endParaRPr lang="sl-SI" altLang="en-US" sz="1800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119433" indent="-119433" defTabSz="636971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Char char="-"/>
            </a:pPr>
            <a:endParaRPr lang="sl-SI" altLang="en-US" sz="1800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119433" indent="-119433" defTabSz="636971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Char char="-"/>
            </a:pPr>
            <a:r>
              <a:rPr lang="sl-SI" altLang="en-US" sz="18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Vankomicin 15mg/kg </a:t>
            </a:r>
          </a:p>
          <a:p>
            <a:pPr marL="119433" indent="-119433" defTabSz="636971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Char char="-"/>
            </a:pPr>
            <a:r>
              <a:rPr lang="sl-SI" altLang="en-US" sz="18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Linezolid 600mg iv na 12h   </a:t>
            </a:r>
          </a:p>
          <a:p>
            <a:pPr marL="0" indent="0" defTabSz="636971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r>
              <a:rPr lang="sl-SI" altLang="en-US" sz="1548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119433" indent="-119433" defTabSz="636971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endParaRPr lang="sl-SI" altLang="en-US" sz="1548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119433" indent="-119433" defTabSz="636971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endParaRPr lang="sl-SI" altLang="en-US" sz="1548" b="1" i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None/>
            </a:pPr>
            <a:endParaRPr lang="sl-SI" altLang="en-US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F7C986-35B0-4F0D-BFEB-1A37175C02BB}"/>
              </a:ext>
            </a:extLst>
          </p:cNvPr>
          <p:cNvSpPr txBox="1"/>
          <p:nvPr/>
        </p:nvSpPr>
        <p:spPr>
          <a:xfrm>
            <a:off x="7129881" y="3293527"/>
            <a:ext cx="3047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36971" eaLnBrk="0" fontAlgn="base" hangingPunct="0">
              <a:spcBef>
                <a:spcPct val="0"/>
              </a:spcBef>
              <a:spcAft>
                <a:spcPct val="30000"/>
              </a:spcAft>
            </a:pPr>
            <a:r>
              <a:rPr lang="sl-SI" altLang="en-US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± Klindamicin 600mg iv na 8h</a:t>
            </a:r>
            <a:endParaRPr lang="sl-SI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FB3017D8-FCA4-4DAB-8D0B-75F54645F872}"/>
              </a:ext>
            </a:extLst>
          </p:cNvPr>
          <p:cNvSpPr/>
          <p:nvPr/>
        </p:nvSpPr>
        <p:spPr>
          <a:xfrm>
            <a:off x="4166001" y="5045841"/>
            <a:ext cx="227860" cy="516289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B77E1BBA-70B9-4EA8-B8DA-97528E68C818}"/>
              </a:ext>
            </a:extLst>
          </p:cNvPr>
          <p:cNvSpPr/>
          <p:nvPr/>
        </p:nvSpPr>
        <p:spPr>
          <a:xfrm>
            <a:off x="6630306" y="2875367"/>
            <a:ext cx="417169" cy="1347535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EC98DE-5D9B-4F25-A7E8-1DEA4D7557B4}"/>
              </a:ext>
            </a:extLst>
          </p:cNvPr>
          <p:cNvSpPr txBox="1"/>
          <p:nvPr/>
        </p:nvSpPr>
        <p:spPr>
          <a:xfrm>
            <a:off x="4568517" y="5119319"/>
            <a:ext cx="3047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36971" eaLnBrk="0" fontAlgn="base" hangingPunct="0">
              <a:spcBef>
                <a:spcPct val="0"/>
              </a:spcBef>
              <a:spcAft>
                <a:spcPct val="30000"/>
              </a:spcAft>
            </a:pPr>
            <a:r>
              <a:rPr lang="sl-SI" altLang="en-US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± Klindamicin 600mg iv na 8h</a:t>
            </a:r>
            <a:endParaRPr lang="sl-SI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2423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5752" name="Rectangle 415751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5754" name="Group 415753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415755" name="Rectangle 415754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5756" name="Rectangle 415755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5757" name="Rectangle 415756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5759" name="Rectangle 415758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5A15770-54B5-4635-A4BF-21E9FB35E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631" y="809898"/>
            <a:ext cx="9942716" cy="15544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lang="en-US" altLang="en-US" sz="28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STREPTOKOKNI TOKSIČNI ŠOK SINDROM</a:t>
            </a:r>
            <a:endParaRPr kumimoji="0" lang="en-US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157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45028" y="2560322"/>
            <a:ext cx="9941319" cy="358185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Streptokokna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sepsa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teško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generalizovano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oboljenje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nastaje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posledica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rasejavanja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bakterijam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putem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krvi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primarnog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žarišta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Sojevi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streptokoka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koji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luče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egzotoksine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, B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</a:p>
          <a:p>
            <a:pPr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Ulazno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mesto je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obično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koža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retko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sluznica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vagine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ždrela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Neznatna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trauma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kože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hematom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oguljotina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hirurške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procedure -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liposukcija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histerektomija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porođaj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Smatra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da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nastaje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zbog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oštećene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funkcije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neutrofila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pojačanog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oslobađanja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citokina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15761" name="Straight Connector 415760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307C7A-10B9-4E19-B56D-C3699314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810" y="2960716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Patogeneza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streptokoknog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šok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sindroma</a:t>
            </a:r>
            <a:endParaRPr lang="en-US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984992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diagram of a cell-cell syndrome&#10;&#10;Description automatically generated with medium confidence">
            <a:extLst>
              <a:ext uri="{FF2B5EF4-FFF2-40B4-BE49-F238E27FC236}">
                <a16:creationId xmlns:a16="http://schemas.microsoft.com/office/drawing/2014/main" id="{0D2AA0E8-6A6B-4838-AD60-23C663EEFB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771" b="9680"/>
          <a:stretch/>
        </p:blipFill>
        <p:spPr>
          <a:xfrm>
            <a:off x="5922492" y="962659"/>
            <a:ext cx="5536001" cy="487392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648863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D7A6DBE-50AC-49CE-B0AC-69DCF7DB81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173318"/>
              </p:ext>
            </p:extLst>
          </p:nvPr>
        </p:nvGraphicFramePr>
        <p:xfrm>
          <a:off x="643466" y="511932"/>
          <a:ext cx="10905067" cy="6346068"/>
        </p:xfrm>
        <a:graphic>
          <a:graphicData uri="http://schemas.openxmlformats.org/drawingml/2006/table">
            <a:tbl>
              <a:tblPr firstRow="1" lastRow="1">
                <a:noFill/>
                <a:tableStyleId>{5940675A-B579-460E-94D1-54222C63F5DA}</a:tableStyleId>
              </a:tblPr>
              <a:tblGrid>
                <a:gridCol w="8339511">
                  <a:extLst>
                    <a:ext uri="{9D8B030D-6E8A-4147-A177-3AD203B41FA5}">
                      <a16:colId xmlns:a16="http://schemas.microsoft.com/office/drawing/2014/main" val="1122043986"/>
                    </a:ext>
                  </a:extLst>
                </a:gridCol>
                <a:gridCol w="2565556">
                  <a:extLst>
                    <a:ext uri="{9D8B030D-6E8A-4147-A177-3AD203B41FA5}">
                      <a16:colId xmlns:a16="http://schemas.microsoft.com/office/drawing/2014/main" val="601451750"/>
                    </a:ext>
                  </a:extLst>
                </a:gridCol>
              </a:tblGrid>
              <a:tr h="3834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KRITERIJUMI ZA DIJAGNOZU STREPTOKOKNOG ŠOK SINDROMA</a:t>
                      </a:r>
                      <a:endParaRPr lang="en-US" sz="1600" b="1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05" marR="47205" marT="0" marB="94410" anchor="b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440906"/>
                  </a:ext>
                </a:extLst>
              </a:tr>
              <a:tr h="320995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sr-Latn-R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Izolacija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Streptococcus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pyogenesa</a:t>
                      </a:r>
                      <a:endParaRPr lang="en-US" sz="16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05" marR="47205" marT="0" marB="9441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7418462"/>
                  </a:ext>
                </a:extLst>
              </a:tr>
              <a:tr h="631042">
                <a:tc>
                  <a:txBody>
                    <a:bodyPr/>
                    <a:lstStyle/>
                    <a:p>
                      <a:pPr lvl="1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600" cap="none" spc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. iz primarno sterilnog materijala (krv, likvor...)</a:t>
                      </a:r>
                      <a:endParaRPr lang="en-US" sz="1600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1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600" cap="none" spc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 . iz nesterilnog mesta</a:t>
                      </a:r>
                      <a:endParaRPr lang="en-US" sz="1600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05" marR="47205" marT="0" marB="9441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cap="none" spc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cap="none" spc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05" marR="47205" marT="0" marB="9441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4402644"/>
                  </a:ext>
                </a:extLst>
              </a:tr>
              <a:tr h="3390246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Latn-R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Klinički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znakovi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teške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infekcije</a:t>
                      </a:r>
                      <a:endParaRPr lang="sr-Latn-RS" sz="16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.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Hipotenzija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sistolni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pritisak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niži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12 kPa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kod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odarlih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za 5%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niži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normalnih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vrednosti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kod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dece</a:t>
                      </a:r>
                      <a:endParaRPr lang="sr-Latn-RS" sz="16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 .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Dva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više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sledećih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znakova</a:t>
                      </a:r>
                      <a:endParaRPr lang="sr-Latn-RS" sz="16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800100" lvl="1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Bubrežni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poremećaji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kreatinin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viši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177mmola  za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odrasle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najmanje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dva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puta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viši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gornje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granice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za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odgovarajući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uzrast</a:t>
                      </a:r>
                      <a:endParaRPr lang="sr-Latn-RS" sz="16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800100" lvl="1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Koagulacija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broj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trombocita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manji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100 000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prisustvo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DIK-a (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diseminovane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vaskularne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koagulacije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sr-Latn-RS" sz="16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800100" lvl="1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Oštećenje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jetre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vrednosti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transaminaza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bilirubina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bar</a:t>
                      </a:r>
                      <a:r>
                        <a:rPr lang="sr-Latn-R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puta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veće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normanih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vrednosti</a:t>
                      </a:r>
                      <a:endParaRPr lang="sr-Latn-RS" sz="16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800100" lvl="1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) ARSD (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akutni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respiratorni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distres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sindrom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sr-Latn-RS" sz="16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lvl="1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sr-Latn-R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 )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postojanje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difuznog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kapilarnog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popuštanja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koje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manifestuje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akutnom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pojavom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generalizovanog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edema</a:t>
                      </a: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Latn-R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v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)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pleuralne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peritonealne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efuzije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hipoalbuminemijom</a:t>
                      </a:r>
                      <a:endParaRPr lang="sr-Latn-RS" sz="16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80010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 startAt="5"/>
                      </a:pP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Generalizovana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eritematozno-makulozna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ospa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koja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može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da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deskvamira</a:t>
                      </a:r>
                      <a:endParaRPr lang="sr-Latn-RS" sz="16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80010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 startAt="5"/>
                      </a:pP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Nekroza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mekih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tkiva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uključujući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nekrotizirajući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fascitis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miozitis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gangrene</a:t>
                      </a:r>
                      <a:endParaRPr lang="en-US" sz="16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05" marR="47205" marT="0" marB="9441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1974200"/>
                  </a:ext>
                </a:extLst>
              </a:tr>
              <a:tr h="631042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b="1" kern="12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Ukoliko</a:t>
                      </a:r>
                      <a:r>
                        <a:rPr lang="en-US" sz="1600" b="1" kern="1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</a:t>
                      </a:r>
                      <a:r>
                        <a:rPr lang="en-US" sz="1600" b="1" kern="1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ispunjeni</a:t>
                      </a:r>
                      <a:r>
                        <a:rPr lang="en-US" sz="1600" b="1" kern="1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kriterijumi</a:t>
                      </a:r>
                      <a:r>
                        <a:rPr lang="en-US" sz="1600" b="1" kern="1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  A,  II  A i  II  B </a:t>
                      </a:r>
                      <a:r>
                        <a:rPr lang="en-US" sz="1600" b="1" kern="12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dijagnoza</a:t>
                      </a:r>
                      <a:r>
                        <a:rPr lang="en-US" sz="1600" b="1" kern="1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je </a:t>
                      </a:r>
                      <a:r>
                        <a:rPr lang="en-US" sz="1600" b="1" kern="1200" cap="none" spc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definitivna</a:t>
                      </a:r>
                      <a:endParaRPr lang="en-US" sz="1600" b="1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05" marR="47205" marT="0" marB="9441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65885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57763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007" name="Rectangle 42006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009" name="Group 42008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42010" name="Rectangle 42009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011" name="Rectangle 42010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013" name="Rectangle 42012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988" name="Text Box 2">
            <a:extLst>
              <a:ext uri="{FF2B5EF4-FFF2-40B4-BE49-F238E27FC236}">
                <a16:creationId xmlns:a16="http://schemas.microsoft.com/office/drawing/2014/main" id="{46FAE110-8373-451A-8665-2C0F3A9FA5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660" y="2599509"/>
            <a:ext cx="10143668" cy="34355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marL="171450" indent="-1714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  <a:tabLst/>
              <a:defRPr/>
            </a:pPr>
            <a:r>
              <a:rPr kumimoji="0" lang="en-US" altLang="en-US" sz="2000" b="1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Terapija</a:t>
            </a:r>
            <a:r>
              <a:rPr kumimoji="0" lang="en-US" altLang="en-US" sz="20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71450" marR="0" lvl="0" indent="-22860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2000" b="0" i="0" u="none" strike="noStrike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  <a:tabLst/>
              <a:defRPr/>
            </a:pPr>
            <a:r>
              <a:rPr kumimoji="0" lang="en-US" altLang="en-US" sz="20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Kristalni</a:t>
            </a:r>
            <a:r>
              <a:rPr kumimoji="0" lang="en-US" altLang="en-US" sz="20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penicilin</a:t>
            </a:r>
            <a:r>
              <a:rPr kumimoji="0" lang="en-US" altLang="en-US" sz="20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4 mil </a:t>
            </a:r>
            <a:r>
              <a:rPr kumimoji="0" lang="en-US" altLang="en-US" sz="20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i.j</a:t>
            </a:r>
            <a:r>
              <a:rPr kumimoji="0" lang="en-US" altLang="en-US" sz="20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./4 h,</a:t>
            </a:r>
          </a:p>
          <a:p>
            <a:pPr marL="0" marR="0" lv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  <a:tabLst/>
              <a:defRPr/>
            </a:pPr>
            <a:r>
              <a:rPr kumimoji="0" lang="en-US" altLang="en-US" sz="20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Klindamicin</a:t>
            </a:r>
            <a:r>
              <a:rPr kumimoji="0" lang="en-US" altLang="en-US" sz="20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600-900 mg /8h, </a:t>
            </a:r>
          </a:p>
          <a:p>
            <a:pPr marL="0" marR="0" lvl="0" indent="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None/>
              <a:tabLst/>
              <a:defRPr/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Imunoglobulini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iv (2g/kg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jednokratno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en-US" altLang="en-US" sz="2000" b="0" i="0" u="none" strike="noStrike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2400" b="0" i="0" u="none" strike="noStrike" cap="none" spc="0" normalizeH="0" baseline="0" noProof="0" dirty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171450" marR="0" lvl="0" indent="-22860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2400" b="1" i="0" u="none" strike="noStrike" cap="none" spc="0" normalizeH="0" baseline="0" noProof="0" dirty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171450" marR="0" lvl="0" indent="-22860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2400" b="1" i="1" u="none" strike="noStrike" cap="none" spc="0" normalizeH="0" baseline="0" noProof="0" dirty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171450" marR="0" lvl="0" indent="-228600" fontAlgn="base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2400" b="1" i="1" u="none" strike="noStrike" cap="none" spc="0" normalizeH="0" baseline="0" noProof="0" dirty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64F8C50-4521-4A6B-911E-0A07C0E7D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0" fontAlgn="base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815C9EC5-B058-4858-B199-82EACAE5ED2C}" type="slidenum">
              <a:rPr kumimoji="0" lang="en-US" altLang="en-US" b="0" i="0" u="none" strike="noStrike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</a:rPr>
              <a:pPr marR="0" lvl="0" indent="0" fontAlgn="base"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155511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64F8C50-4521-4A6B-911E-0A07C0E7D4FB}"/>
              </a:ext>
            </a:extLst>
          </p:cNvPr>
          <p:cNvSpPr>
            <a:spLocks/>
          </p:cNvSpPr>
          <p:nvPr/>
        </p:nvSpPr>
        <p:spPr>
          <a:xfrm>
            <a:off x="8611722" y="5858852"/>
            <a:ext cx="2672248" cy="35568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886968" fontAlgn="base">
              <a:spcBef>
                <a:spcPct val="0"/>
              </a:spcBef>
              <a:spcAft>
                <a:spcPct val="0"/>
              </a:spcAft>
              <a:defRPr/>
            </a:pPr>
            <a:fld id="{815C9EC5-B058-4858-B199-82EACAE5ED2C}" type="slidenum">
              <a:rPr lang="en-US" altLang="en-US" sz="1164" kern="1200">
                <a:solidFill>
                  <a:srgbClr val="555555"/>
                </a:solidFill>
                <a:latin typeface="Tahoma" panose="020B0604030504040204" pitchFamily="34" charset="0"/>
                <a:ea typeface="+mn-ea"/>
                <a:cs typeface="+mn-cs"/>
              </a:rPr>
              <a:pPr algn="r" defTabSz="886968"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41988" name="Text Box 2">
            <a:extLst>
              <a:ext uri="{FF2B5EF4-FFF2-40B4-BE49-F238E27FC236}">
                <a16:creationId xmlns:a16="http://schemas.microsoft.com/office/drawing/2014/main" id="{46FAE110-8373-451A-8665-2C0F3A9FA5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030" y="1293492"/>
            <a:ext cx="7138905" cy="3927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1450" indent="-1714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166307" indent="-166307" defTabSz="886968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None/>
              <a:defRPr/>
            </a:pPr>
            <a:endParaRPr lang="sl-SI" altLang="en-US" sz="194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166307" indent="-166307" defTabSz="886968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Char char="-"/>
              <a:defRPr/>
            </a:pPr>
            <a:r>
              <a:rPr lang="en-US" sz="1940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Streptococcus </a:t>
            </a:r>
            <a:r>
              <a:rPr lang="en-US" sz="1940" i="1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viridans</a:t>
            </a:r>
            <a:r>
              <a:rPr lang="en-US" sz="1940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alfa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hemolitičke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vrste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roda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Streptococcus</a:t>
            </a:r>
            <a:r>
              <a:rPr lang="sr-Latn-R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</a:p>
          <a:p>
            <a:pPr marL="166307" indent="-166307" defTabSz="886968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Char char="-"/>
              <a:defRPr/>
            </a:pP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Vrste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koje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se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najčešće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izoluju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 </a:t>
            </a:r>
            <a:r>
              <a:rPr lang="en-US" sz="1940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S. mutans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 </a:t>
            </a:r>
            <a:r>
              <a:rPr lang="en-US" sz="1940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S. </a:t>
            </a:r>
            <a:r>
              <a:rPr lang="en-US" sz="1940" i="1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salvarius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 </a:t>
            </a:r>
            <a:r>
              <a:rPr lang="en-US" sz="1940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S. mitis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 </a:t>
            </a:r>
            <a:r>
              <a:rPr lang="en-US" sz="1940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S. </a:t>
            </a:r>
            <a:r>
              <a:rPr lang="en-US" sz="1940" i="1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sanguis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r>
              <a:rPr lang="en-US" sz="1940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S. </a:t>
            </a:r>
            <a:r>
              <a:rPr lang="en-US" sz="1940" i="1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angionosus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sr-Latn-RS" sz="1940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166307" indent="-166307" defTabSz="886968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Char char="-"/>
              <a:defRPr/>
            </a:pPr>
            <a:r>
              <a:rPr lang="sr-Latn-R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0%</a:t>
            </a:r>
            <a:r>
              <a:rPr lang="sr-Latn-R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slučajeva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uzročnici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subakutnog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bakterijskog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endokarditisa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koji se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obično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javlja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kod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osoba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oštećenim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ili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veštačkim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srčanim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zaliscima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endParaRPr lang="sr-Latn-RS" sz="1940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166307" indent="-166307" defTabSz="886968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Char char="-"/>
              <a:defRPr/>
            </a:pPr>
            <a:r>
              <a:rPr lang="sr-Latn-R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boljenje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ima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subakutni</a:t>
            </a:r>
            <a:r>
              <a:rPr lang="sr-Latn-R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ili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hroničan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tok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simptomi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mogu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trajati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nedeljama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mesecima</a:t>
            </a:r>
            <a:r>
              <a:rPr lang="en-U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sr-Latn-RS" sz="1940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166307" indent="-166307" defTabSz="886968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Char char="-"/>
              <a:defRPr/>
            </a:pPr>
            <a:r>
              <a:rPr lang="sr-Latn-R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Dijagnoza se potvrđuje </a:t>
            </a:r>
            <a:r>
              <a:rPr lang="sr-Latn-RS" sz="194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ehosonografski</a:t>
            </a:r>
            <a:r>
              <a:rPr lang="sr-Latn-RS" sz="194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i dokazom uzročnika u krvi. </a:t>
            </a:r>
            <a:endParaRPr lang="en-US" sz="1940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30000"/>
              </a:spcAft>
              <a:buClrTx/>
              <a:buSzTx/>
              <a:buNone/>
              <a:defRPr/>
            </a:pP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D6FE463-8BD5-49B9-9336-E39CF231AA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081" y="640124"/>
            <a:ext cx="2643201" cy="6062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152352" bIns="152352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defTabSz="886968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sr-Latn-RS" sz="1940" b="1" i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Streptococcus viridans</a:t>
            </a:r>
            <a:endParaRPr kumimoji="0" lang="sl-SI" altLang="en-US" sz="1800" b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AB33D9-4421-41F2-A2AF-EF39529879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8683" y="1682339"/>
            <a:ext cx="2895287" cy="314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4042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16" name="Rectangle 2115">
            <a:extLst>
              <a:ext uri="{FF2B5EF4-FFF2-40B4-BE49-F238E27FC236}">
                <a16:creationId xmlns:a16="http://schemas.microsoft.com/office/drawing/2014/main" id="{F0AED851-54B9-4765-92D2-F0BE443BEC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777977" y="2944090"/>
            <a:ext cx="4878357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914400">
              <a:defRPr/>
            </a:pPr>
            <a:r>
              <a:rPr lang="en-US" sz="3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Stafilokokne</a:t>
            </a:r>
            <a:r>
              <a:rPr lang="en-US" sz="3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br>
              <a:rPr lang="en-US" sz="3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br>
              <a:rPr lang="en-US" sz="3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3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17" name="Rectangle 2116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8" name="Rectangle 211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act sheet on Staphylococcus - Examining Food">
            <a:extLst>
              <a:ext uri="{FF2B5EF4-FFF2-40B4-BE49-F238E27FC236}">
                <a16:creationId xmlns:a16="http://schemas.microsoft.com/office/drawing/2014/main" id="{6EBFD3B3-3585-E648-426E-67AF920B4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8612" y="666728"/>
            <a:ext cx="5465791" cy="5465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19" name="Group 2118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2984992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109" name="Rectangle 2108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0" name="Rectangle 2109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1" name="Rectangle 2110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advTm="5758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4101">
            <a:extLst>
              <a:ext uri="{FF2B5EF4-FFF2-40B4-BE49-F238E27FC236}">
                <a16:creationId xmlns:a16="http://schemas.microsoft.com/office/drawing/2014/main" id="{EFD55895-7F29-E187-86C5-1D998DCE03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10999" b="-1"/>
          <a:stretch/>
        </p:blipFill>
        <p:spPr>
          <a:xfrm>
            <a:off x="1524020" y="10"/>
            <a:ext cx="9143980" cy="6857990"/>
          </a:xfrm>
          <a:prstGeom prst="rect">
            <a:avLst/>
          </a:prstGeom>
        </p:spPr>
      </p:pic>
      <p:sp>
        <p:nvSpPr>
          <p:cNvPr id="4106" name="Rectangle 4105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0" y="0"/>
            <a:ext cx="9144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4101" name="Rectangle 3">
            <a:extLst>
              <a:ext uri="{FF2B5EF4-FFF2-40B4-BE49-F238E27FC236}">
                <a16:creationId xmlns:a16="http://schemas.microsoft.com/office/drawing/2014/main" id="{F5D89733-7895-B145-2356-57EAF7A6BB1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152650" y="685801"/>
          <a:ext cx="813435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DAC41AA-A925-3DA9-5A40-38B9063834F7}"/>
              </a:ext>
            </a:extLst>
          </p:cNvPr>
          <p:cNvSpPr txBox="1"/>
          <p:nvPr/>
        </p:nvSpPr>
        <p:spPr>
          <a:xfrm>
            <a:off x="2362200" y="762001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Naj</a:t>
            </a:r>
            <a:r>
              <a:rPr lang="sr-Latn-R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značajniji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stafilokok</a:t>
            </a:r>
            <a:r>
              <a:rPr lang="sr-Latn-R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15208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81759" y="480060"/>
            <a:ext cx="8428482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06599" y="643468"/>
            <a:ext cx="8178800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71DB6F9-1075-4B62-979B-EC17EF32F71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45555" y="784914"/>
            <a:ext cx="3697288" cy="42545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EC6062D-FC87-459C-B46B-75A27C934157}"/>
              </a:ext>
            </a:extLst>
          </p:cNvPr>
          <p:cNvSpPr txBox="1"/>
          <p:nvPr/>
        </p:nvSpPr>
        <p:spPr>
          <a:xfrm>
            <a:off x="2351040" y="5178214"/>
            <a:ext cx="3697288" cy="8509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2000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Staphylococcus aureus</a:t>
            </a:r>
            <a:endParaRPr lang="en-US" sz="20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ED0740E-004D-4A27-82DD-46D923DFF5E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73498" y="784914"/>
            <a:ext cx="3697288" cy="42545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939AF46-E135-49C8-882C-93C676526E4B}"/>
              </a:ext>
            </a:extLst>
          </p:cNvPr>
          <p:cNvSpPr txBox="1"/>
          <p:nvPr/>
        </p:nvSpPr>
        <p:spPr>
          <a:xfrm>
            <a:off x="6273498" y="5178214"/>
            <a:ext cx="3697288" cy="8509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sr-Latn-CS" sz="2000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Staphylococcus epidermidis</a:t>
            </a:r>
            <a:endParaRPr lang="en-US" sz="20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4587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321" name="Rectangle 13320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1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3323" name="Group 13322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001" y="1216597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3324" name="Rectangle 13323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3325" name="Rectangle 13324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3326" name="Rectangle 13325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3328" name="Rectangle 13327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04060" y="613954"/>
            <a:ext cx="8180615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413469" y="776087"/>
            <a:ext cx="7629757" cy="1554480"/>
          </a:xfrm>
        </p:spPr>
        <p:txBody>
          <a:bodyPr anchor="ctr">
            <a:normAutofit/>
          </a:bodyPr>
          <a:lstStyle/>
          <a:p>
            <a:pPr eaLnBrk="1" hangingPunct="1">
              <a:defRPr/>
            </a:pPr>
            <a:r>
              <a:rPr lang="sr-Latn-C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sr-Latn-C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aphylococus aureus</a:t>
            </a:r>
            <a:endParaRPr lang="en-US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330" name="Straight Connector 13329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2152650" y="6485313"/>
            <a:ext cx="78867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317" name="Rectangle 3">
            <a:extLst>
              <a:ext uri="{FF2B5EF4-FFF2-40B4-BE49-F238E27FC236}">
                <a16:creationId xmlns:a16="http://schemas.microsoft.com/office/drawing/2014/main" id="{97255FA6-C7BD-DCAD-29D7-337E469FEC6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514600" y="2971800"/>
          <a:ext cx="7254196" cy="3110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advTm="15728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3187" name="Rectangle 263186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1953705-18A8-4957-A435-A1BEFCC329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560" y="856180"/>
            <a:ext cx="4777496" cy="112806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sz="2400" b="1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STREPTOCOCCUS PYOGENES - </a:t>
            </a:r>
            <a:r>
              <a:rPr lang="en-US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FAKTORI VIRULENCIJE</a:t>
            </a:r>
            <a:endParaRPr lang="en-US" altLang="en-US" sz="24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63189" name="Group 263188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263190" name="Rectangle 263189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191" name="Rectangle 263190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3193" name="Rectangle 263192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90719" y="2330505"/>
            <a:ext cx="4559425" cy="397958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Kapsularni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polisaharid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koji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sprečava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fagocitozu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streptokoka</a:t>
            </a: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 protein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najvažniji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površinski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antigen i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činilac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virulencije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sprečava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fagocitozu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uspešnu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zaštitu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imunološkog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odgovora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(C3 b).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Doprinosi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patogenezi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autoimunih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komplikacija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antitela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unakrsno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reaguju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miozinom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srca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glomerulima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Ima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svojstva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superantigena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uzrokuje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nespecifičnu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proliferaciju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velikog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dela T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populacije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defRPr/>
            </a:pPr>
            <a:r>
              <a:rPr 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Enzimi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streptolizin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i S,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hijaluronidaza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streptokinaza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deoksiribonukleaza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...)</a:t>
            </a:r>
          </a:p>
          <a:p>
            <a:pPr>
              <a:defRPr/>
            </a:pPr>
            <a:r>
              <a:rPr 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Toksini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pirogeni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eritrogeni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egzotoksin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63195" name="Rectangle 263194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197" name="Rectangle 263196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4D29CD-CFEB-43C9-B9AA-FFDDE2DC7D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417" t="8012" r="246"/>
          <a:stretch/>
        </p:blipFill>
        <p:spPr>
          <a:xfrm>
            <a:off x="5984272" y="1083484"/>
            <a:ext cx="5412441" cy="410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185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059258" y="1704117"/>
            <a:ext cx="3365500" cy="2728912"/>
          </a:xfrm>
        </p:spPr>
        <p:txBody>
          <a:bodyPr anchor="t">
            <a:noAutofit/>
          </a:bodyPr>
          <a:lstStyle/>
          <a:p>
            <a:pPr eaLnBrk="1" hangingPunct="1">
              <a:defRPr/>
            </a:pPr>
            <a:r>
              <a:rPr lang="sr-Latn-C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Ćelijski zid 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teihoična kiselina, peptidoglikan, protein A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sr-Latn-C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sr-Latn-C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Enzimi 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katalaza, hijaluronidaza, koagulaza, lipaza, proteaza, beta-laktamaza</a:t>
            </a:r>
          </a:p>
          <a:p>
            <a:pPr eaLnBrk="1" hangingPunct="1">
              <a:defRPr/>
            </a:pPr>
            <a:endParaRPr lang="sr-Latn-C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sr-Latn-C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Toksini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enterotoksin, eksfolijatin (epidermolitični toksin), toksin 1 sindroma toksičnog šoka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09800" y="381000"/>
            <a:ext cx="3733800" cy="609600"/>
          </a:xfrm>
        </p:spPr>
        <p:txBody>
          <a:bodyPr anchor="b">
            <a:normAutofit/>
          </a:bodyPr>
          <a:lstStyle/>
          <a:p>
            <a:pPr eaLnBrk="1" hangingPunct="1">
              <a:defRPr/>
            </a:pPr>
            <a:r>
              <a:rPr lang="sr-Latn-C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Faktori virulencije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FBE0FD-9760-4A75-AEF7-D954D9E02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4463" y="723901"/>
            <a:ext cx="5245410" cy="4689347"/>
          </a:xfrm>
          <a:prstGeom prst="rect">
            <a:avLst/>
          </a:prstGeom>
        </p:spPr>
      </p:pic>
    </p:spTree>
  </p:cSld>
  <p:clrMapOvr>
    <a:masterClrMapping/>
  </p:clrMapOvr>
  <p:transition advTm="11688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368" name="Rectangle 15367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1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0478" y="386930"/>
            <a:ext cx="7984430" cy="1188950"/>
          </a:xfrm>
        </p:spPr>
        <p:txBody>
          <a:bodyPr anchor="b">
            <a:normAutofit/>
          </a:bodyPr>
          <a:lstStyle/>
          <a:p>
            <a:pPr eaLnBrk="1" hangingPunct="1">
              <a:defRPr/>
            </a:pPr>
            <a:r>
              <a:rPr lang="sr-Latn-C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Patogeneza stafilokokne infekcije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370" name="Group 15369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3999" y="1998368"/>
            <a:ext cx="8771274" cy="782176"/>
            <a:chOff x="-2" y="1998368"/>
            <a:chExt cx="11695083" cy="782176"/>
          </a:xfrm>
        </p:grpSpPr>
        <p:sp>
          <p:nvSpPr>
            <p:cNvPr id="15371" name="Rectangle 15370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5372" name="Rectangle 15371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5374" name="Rectangle 15373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2203080"/>
            <a:ext cx="8537521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2119246" y="2599510"/>
            <a:ext cx="7607751" cy="3435531"/>
          </a:xfrm>
        </p:spPr>
        <p:txBody>
          <a:bodyPr anchor="ctr">
            <a:noAutofit/>
          </a:bodyPr>
          <a:lstStyle/>
          <a:p>
            <a:pPr eaLnBrk="1" hangingPunct="1">
              <a:defRPr/>
            </a:pPr>
            <a:r>
              <a:rPr lang="sr-Latn-C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Kolonizacija </a:t>
            </a:r>
          </a:p>
          <a:p>
            <a:pPr eaLnBrk="1" hangingPunct="1">
              <a:defRPr/>
            </a:pPr>
            <a:endParaRPr lang="sr-Latn-C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sr-Latn-C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Invazija u tkiva - prodiranje bakterija kroz oštećenu kožu i sluznice i/ili direktna inokulacija mikroorganizma u krv</a:t>
            </a:r>
          </a:p>
          <a:p>
            <a:pPr eaLnBrk="1" hangingPunct="1">
              <a:defRPr/>
            </a:pPr>
            <a:endParaRPr lang="sr-Latn-C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sr-Latn-C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Bakterijemija nastaje kada bakterije preko limfnih sudova dospevaju u krvotok</a:t>
            </a:r>
          </a:p>
          <a:p>
            <a:pPr>
              <a:defRPr/>
            </a:pPr>
            <a:endParaRPr lang="sr-Latn-C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sr-Latn-C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Širenjem infekcije nastaju metastatska žarišta infekcije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32968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18" name="Rectangle 51217">
            <a:extLst>
              <a:ext uri="{FF2B5EF4-FFF2-40B4-BE49-F238E27FC236}">
                <a16:creationId xmlns:a16="http://schemas.microsoft.com/office/drawing/2014/main" id="{5E6B3632-31A7-4B9A-9B3B-DAADD1D372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801" y="6186468"/>
            <a:ext cx="4574601" cy="414090"/>
          </a:xfrm>
        </p:spPr>
        <p:txBody>
          <a:bodyPr vert="horz" lIns="91440" tIns="45720" rIns="91440" bIns="45720" rtlCol="0" anchor="ctr">
            <a:noAutofit/>
          </a:bodyPr>
          <a:lstStyle/>
          <a:p>
            <a:pPr defTabSz="914400">
              <a:defRPr/>
            </a:pP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Kliničke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manifestacije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1EADE8-63F9-4EEE-ACCF-77C653E97D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851"/>
          <a:stretch/>
        </p:blipFill>
        <p:spPr>
          <a:xfrm>
            <a:off x="3048001" y="896887"/>
            <a:ext cx="5509369" cy="5032140"/>
          </a:xfrm>
          <a:prstGeom prst="rect">
            <a:avLst/>
          </a:prstGeom>
        </p:spPr>
      </p:pic>
    </p:spTree>
  </p:cSld>
  <p:clrMapOvr>
    <a:masterClrMapping/>
  </p:clrMapOvr>
  <p:transition advTm="7838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718CE01-94F7-446A-8E78-9A71A58BB018}"/>
              </a:ext>
            </a:extLst>
          </p:cNvPr>
          <p:cNvSpPr txBox="1"/>
          <p:nvPr/>
        </p:nvSpPr>
        <p:spPr>
          <a:xfrm>
            <a:off x="1828801" y="449050"/>
            <a:ext cx="8374857" cy="81740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Bolesti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uzrokovane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bakterijom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Staphylococcus aureus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A981868-3053-4A6A-A699-D6828404491B}"/>
              </a:ext>
            </a:extLst>
          </p:cNvPr>
          <p:cNvGraphicFramePr>
            <a:graphicFrameLocks noGrp="1"/>
          </p:cNvGraphicFramePr>
          <p:nvPr/>
        </p:nvGraphicFramePr>
        <p:xfrm>
          <a:off x="2133601" y="1524000"/>
          <a:ext cx="8070057" cy="5183372"/>
        </p:xfrm>
        <a:graphic>
          <a:graphicData uri="http://schemas.openxmlformats.org/drawingml/2006/table">
            <a:tbl>
              <a:tblPr firstRow="1" lastRow="1">
                <a:tableStyleId>{8799B23B-EC83-4686-B30A-512413B5E67A}</a:tableStyleId>
              </a:tblPr>
              <a:tblGrid>
                <a:gridCol w="3531616">
                  <a:extLst>
                    <a:ext uri="{9D8B030D-6E8A-4147-A177-3AD203B41FA5}">
                      <a16:colId xmlns:a16="http://schemas.microsoft.com/office/drawing/2014/main" val="3047535998"/>
                    </a:ext>
                  </a:extLst>
                </a:gridCol>
                <a:gridCol w="4538441">
                  <a:extLst>
                    <a:ext uri="{9D8B030D-6E8A-4147-A177-3AD203B41FA5}">
                      <a16:colId xmlns:a16="http://schemas.microsoft.com/office/drawing/2014/main" val="844933224"/>
                    </a:ext>
                  </a:extLst>
                </a:gridCol>
              </a:tblGrid>
              <a:tr h="23124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Organski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sistem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/tip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bolesti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Klinički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sindrom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 anchor="ctr"/>
                </a:tc>
                <a:extLst>
                  <a:ext uri="{0D108BD9-81ED-4DB2-BD59-A6C34878D82A}">
                    <a16:rowId xmlns:a16="http://schemas.microsoft.com/office/drawing/2014/main" val="4134891049"/>
                  </a:ext>
                </a:extLst>
              </a:tr>
              <a:tr h="4716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infekcije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kože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mekih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tkiva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8600" algn="dec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folikulitis, karbunkul, ap</a:t>
                      </a:r>
                      <a:r>
                        <a:rPr lang="sr-Latn-R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ces, impetigo, celulitis, supurativni hidradenitis, infekcije hiruških rana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/>
                </a:tc>
                <a:extLst>
                  <a:ext uri="{0D108BD9-81ED-4DB2-BD59-A6C34878D82A}">
                    <a16:rowId xmlns:a16="http://schemas.microsoft.com/office/drawing/2014/main" val="2448646169"/>
                  </a:ext>
                </a:extLst>
              </a:tr>
              <a:tr h="2431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infekcije koštano-mišićnog sistema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8600" algn="dec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septični artritis, osteomijelitis, piomiozitis, ap</a:t>
                      </a:r>
                      <a:r>
                        <a:rPr lang="sr-Latn-R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ces m. psoas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/>
                </a:tc>
                <a:extLst>
                  <a:ext uri="{0D108BD9-81ED-4DB2-BD59-A6C34878D82A}">
                    <a16:rowId xmlns:a16="http://schemas.microsoft.com/office/drawing/2014/main" val="3518410622"/>
                  </a:ext>
                </a:extLst>
              </a:tr>
              <a:tr h="7001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infekcije respiratornog sistema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8600" algn="dec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bolnička pneumonija povezana sa mehaničkom ventilacijom, septični plućni embolusi, stafilokokna pneumonija nakon virusne infekcije, empijem pleure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/>
                </a:tc>
                <a:extLst>
                  <a:ext uri="{0D108BD9-81ED-4DB2-BD59-A6C34878D82A}">
                    <a16:rowId xmlns:a16="http://schemas.microsoft.com/office/drawing/2014/main" val="1998649654"/>
                  </a:ext>
                </a:extLst>
              </a:tr>
              <a:tr h="4716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stafilokokna sepsa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8600" algn="dec"/>
                        </a:tabLs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sepsa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septični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šok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septični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fokusi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bubrezi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zglobovi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kosti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pl</a:t>
                      </a:r>
                      <a:r>
                        <a:rPr lang="sr-Latn-R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ća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/>
                </a:tc>
                <a:extLst>
                  <a:ext uri="{0D108BD9-81ED-4DB2-BD59-A6C34878D82A}">
                    <a16:rowId xmlns:a16="http://schemas.microsoft.com/office/drawing/2014/main" val="2351386859"/>
                  </a:ext>
                </a:extLst>
              </a:tr>
              <a:tr h="7001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infektivne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endokarditis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8600" algn="dec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endokarditis prirodnih zalistaka, endokarditis veštačkih zalistaka, endokarditis povezan sa intravenskom primenom narkotika, nazokomijalni endokarditis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/>
                </a:tc>
                <a:extLst>
                  <a:ext uri="{0D108BD9-81ED-4DB2-BD59-A6C34878D82A}">
                    <a16:rowId xmlns:a16="http://schemas.microsoft.com/office/drawing/2014/main" val="2589874665"/>
                  </a:ext>
                </a:extLst>
              </a:tr>
              <a:tr h="5803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infekcije povezane sa kateterima i protezama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8600" algn="dec"/>
                        </a:tabLs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sepsa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septični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fokusi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/>
                </a:tc>
                <a:extLst>
                  <a:ext uri="{0D108BD9-81ED-4DB2-BD59-A6C34878D82A}">
                    <a16:rowId xmlns:a16="http://schemas.microsoft.com/office/drawing/2014/main" val="1502144649"/>
                  </a:ext>
                </a:extLst>
              </a:tr>
              <a:tr h="2431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invazivne infekcije koje uzrokuje MRSA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8600" algn="dec"/>
                        </a:tabLs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nekrotizirajući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fascitis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nekrotizirajuća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pneumonija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/>
                </a:tc>
                <a:extLst>
                  <a:ext uri="{0D108BD9-81ED-4DB2-BD59-A6C34878D82A}">
                    <a16:rowId xmlns:a16="http://schemas.microsoft.com/office/drawing/2014/main" val="875888447"/>
                  </a:ext>
                </a:extLst>
              </a:tr>
              <a:tr h="4716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bolesti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posredovane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toksinima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8600" algn="dec"/>
                        </a:tabLst>
                      </a:pP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stafilokokni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toksični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šok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sindrom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sindrom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oparene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kože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stafilokokno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trovanje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hranom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442" marR="53442" marT="0" marB="0"/>
                </a:tc>
                <a:extLst>
                  <a:ext uri="{0D108BD9-81ED-4DB2-BD59-A6C34878D82A}">
                    <a16:rowId xmlns:a16="http://schemas.microsoft.com/office/drawing/2014/main" val="3283335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17193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232" name="Rectangle 52231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1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52234" name="Group 52233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001" y="1216597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52235" name="Rectangle 52234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2236" name="Rectangle 52235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2237" name="Rectangle 52236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52239" name="Rectangle 52238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04060" y="613954"/>
            <a:ext cx="8180615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2306724" y="809898"/>
            <a:ext cx="7457037" cy="1554480"/>
          </a:xfrm>
        </p:spPr>
        <p:txBody>
          <a:bodyPr anchor="ctr">
            <a:normAutofit/>
          </a:bodyPr>
          <a:lstStyle/>
          <a:p>
            <a:pPr eaLnBrk="1" hangingPunct="1">
              <a:defRPr/>
            </a:pP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kože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mekih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tkiva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2307772" y="3017522"/>
            <a:ext cx="7455989" cy="3124658"/>
          </a:xfrm>
        </p:spPr>
        <p:txBody>
          <a:bodyPr anchor="ctr">
            <a:normAutofit/>
          </a:bodyPr>
          <a:lstStyle/>
          <a:p>
            <a:pPr eaLnBrk="1" hangingPunct="1">
              <a:defRPr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Folikulitis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
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Furunkul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
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Karbunkul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
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Celulitis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
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Paronihije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
Impetigo
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hirurških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traumatskih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rana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2241" name="Straight Connector 52240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2152650" y="6485313"/>
            <a:ext cx="78867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14418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184" name="Rectangle 50183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1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50186" name="Group 50185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001" y="1216597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50187" name="Rectangle 50186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0188" name="Rectangle 50187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0189" name="Rectangle 50188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50191" name="Rectangle 50190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04060" y="613954"/>
            <a:ext cx="8180615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2306724" y="809898"/>
            <a:ext cx="7457037" cy="1554480"/>
          </a:xfrm>
        </p:spPr>
        <p:txBody>
          <a:bodyPr anchor="ctr">
            <a:normAutofit/>
          </a:bodyPr>
          <a:lstStyle/>
          <a:p>
            <a:pPr eaLnBrk="1" hangingPunct="1">
              <a:defRPr/>
            </a:pP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kože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2307772" y="3017522"/>
            <a:ext cx="7455989" cy="3124658"/>
          </a:xfrm>
        </p:spPr>
        <p:txBody>
          <a:bodyPr anchor="ctr">
            <a:noAutofit/>
          </a:bodyPr>
          <a:lstStyle/>
          <a:p>
            <a:pPr eaLnBrk="1" hangingPunct="1">
              <a:defRPr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Folikulitis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najlakši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oblik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koji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zahvata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folikul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okolnu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kožu</a:t>
            </a:r>
            <a:r>
              <a:rPr 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Furunkul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zahvaćen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folikul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dlake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lojna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žlezda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okolno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tkivo</a:t>
            </a:r>
            <a:r>
              <a:rPr 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defRPr/>
            </a:pP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Karbunkul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nastaje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spajanjem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više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upaljenih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folikula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dlake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prisutni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opšti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simptomi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Lokalizacija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njihovo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ceđenje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može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dovesti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tromboflebitisa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venskih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sinusa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mozga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maligna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stafilokokcija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0193" name="Straight Connector 50192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2152650" y="6485313"/>
            <a:ext cx="78867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2078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328" name="Rectangle 5632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1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56330" name="Group 5632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001" y="1216597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56331" name="Rectangle 5633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6332" name="Rectangle 5633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6333" name="Rectangle 5633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56335" name="Rectangle 5633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04060" y="613954"/>
            <a:ext cx="8180615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306724" y="809898"/>
            <a:ext cx="7457037" cy="155448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defRPr/>
            </a:pP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Maligna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stafilokokcija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lica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307772" y="3017522"/>
            <a:ext cx="7455989" cy="3124658"/>
          </a:xfrm>
        </p:spPr>
        <p:txBody>
          <a:bodyPr vert="horz" lIns="91440" tIns="45720" rIns="91440" bIns="45720" rtlCol="0" anchor="ctr">
            <a:noAutofit/>
          </a:bodyPr>
          <a:lstStyle/>
          <a:p>
            <a:pPr indent="-228600" defTabSz="914400">
              <a:defRPr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Najteža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klinička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manifestacija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predstavlja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perakutnu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septikemiju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lokalizacijom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primarnog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ognjišta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usni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nosu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folikulitis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furunkul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marL="0" indent="-228600" defTabSz="914400">
              <a:defRPr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>
              <a:defRPr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Najpre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nastaje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perifokalni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tromboflebitis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koji se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širi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tromoflebitis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facijalne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angularne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potom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oftalmične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vene</a:t>
            </a:r>
            <a:r>
              <a:rPr 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>
              <a:defRPr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>
              <a:defRPr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Tako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zapaljenje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prenosi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kavernozni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sinus,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što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može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progredirati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meningitis 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sepsu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56337" name="Straight Connector 5633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2152650" y="6485313"/>
            <a:ext cx="78867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45318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584" name="Rectangle 24583">
            <a:extLst>
              <a:ext uri="{FF2B5EF4-FFF2-40B4-BE49-F238E27FC236}">
                <a16:creationId xmlns:a16="http://schemas.microsoft.com/office/drawing/2014/main" id="{181FE16D-0BB9-43FC-A645-3419A195E1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1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4586" name="Group 24585">
            <a:extLst>
              <a:ext uri="{FF2B5EF4-FFF2-40B4-BE49-F238E27FC236}">
                <a16:creationId xmlns:a16="http://schemas.microsoft.com/office/drawing/2014/main" id="{83EAB11A-76F7-48F4-9B4F-5BFDF4BF9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79725" y="2385102"/>
            <a:ext cx="430568" cy="2087796"/>
            <a:chOff x="209668" y="2857422"/>
            <a:chExt cx="463662" cy="2087796"/>
          </a:xfrm>
        </p:grpSpPr>
        <p:sp>
          <p:nvSpPr>
            <p:cNvPr id="24587" name="Rectangle 24586">
              <a:extLst>
                <a:ext uri="{FF2B5EF4-FFF2-40B4-BE49-F238E27FC236}">
                  <a16:creationId xmlns:a16="http://schemas.microsoft.com/office/drawing/2014/main" id="{74D4C416-D5F4-4F6F-A6F1-87A21CD4FC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423947" y="2857422"/>
              <a:ext cx="249383" cy="20877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cxnSp>
          <p:nvCxnSpPr>
            <p:cNvPr id="24588" name="Straight Connector 24587">
              <a:extLst>
                <a:ext uri="{FF2B5EF4-FFF2-40B4-BE49-F238E27FC236}">
                  <a16:creationId xmlns:a16="http://schemas.microsoft.com/office/drawing/2014/main" id="{C6AC1C30-21C6-4BF6-93EE-B211D7A850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209668" y="2857423"/>
              <a:ext cx="1" cy="208779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590" name="Rectangle 24589">
            <a:extLst>
              <a:ext uri="{FF2B5EF4-FFF2-40B4-BE49-F238E27FC236}">
                <a16:creationId xmlns:a16="http://schemas.microsoft.com/office/drawing/2014/main" id="{81E140AE-0ABF-47C8-BF32-7D2F0CF2B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547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592" name="Rectangle 24591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8646" y="631767"/>
            <a:ext cx="8333796" cy="575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F1CD97A-7F98-422D-BE0F-C8E88DC34519}"/>
              </a:ext>
            </a:extLst>
          </p:cNvPr>
          <p:cNvSpPr txBox="1"/>
          <p:nvPr/>
        </p:nvSpPr>
        <p:spPr>
          <a:xfrm>
            <a:off x="1759663" y="631132"/>
            <a:ext cx="8273883" cy="5616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endParaRPr lang="sr-Latn-RS" sz="23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defRPr/>
            </a:pP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Klini</a:t>
            </a:r>
            <a:r>
              <a:rPr lang="sr-Latn-R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č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slika</a:t>
            </a:r>
            <a:endParaRPr lang="sr-Latn-R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defRPr/>
            </a:pPr>
            <a:endParaRPr lang="sr-Latn-R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1" indent="-342900" algn="just">
              <a:buFont typeface="Arial" panose="020B0604020202020204" pitchFamily="34" charset="0"/>
              <a:buChar char="•"/>
              <a:defRPr/>
            </a:pP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Dominira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zapaljenski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licu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vidu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otoka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zagasito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crvene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boje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koji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pokriva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veliki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deo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lica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
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Očna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duplja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je u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celini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otečena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potisnuta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napred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zbog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retrobulbarnog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zapaljenja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
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Ukoliko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infekcija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napreduje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nastaje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meningealni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znaci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paraliza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pokretača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očnih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jabučica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znaci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generalizovane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sepse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228600" algn="just">
              <a:defRPr/>
            </a:pP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defRPr/>
            </a:pP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Terapija</a:t>
            </a:r>
            <a:endParaRPr lang="sr-Latn-R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defRPr/>
            </a:pPr>
            <a:endParaRPr 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228600" algn="just">
              <a:defRPr/>
            </a:pPr>
            <a:r>
              <a:rPr lang="sr-Latn-R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Parenteralno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daju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antistafilokokni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antibiotici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kloksacilin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cefazolin,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vankomicin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Latn-R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14588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416" name="Rectangle 17415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1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7418" name="Group 17417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001" y="1216597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7419" name="Rectangle 17418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7420" name="Rectangle 17419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7421" name="Rectangle 17420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7423" name="Rectangle 17422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04060" y="613954"/>
            <a:ext cx="8180615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306724" y="809898"/>
            <a:ext cx="7457037" cy="1554480"/>
          </a:xfrm>
        </p:spPr>
        <p:txBody>
          <a:bodyPr anchor="ctr">
            <a:normAutofit/>
          </a:bodyPr>
          <a:lstStyle/>
          <a:p>
            <a:pPr eaLnBrk="1" hangingPunct="1">
              <a:defRPr/>
            </a:pPr>
            <a:r>
              <a:rPr lang="sr-Latn-C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Sindrom toksičnog šoka (STŠ)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2307772" y="3017522"/>
            <a:ext cx="7455989" cy="3124658"/>
          </a:xfrm>
        </p:spPr>
        <p:txBody>
          <a:bodyPr anchor="ctr">
            <a:noAutofit/>
          </a:bodyPr>
          <a:lstStyle/>
          <a:p>
            <a:pPr algn="just" eaLnBrk="1" hangingPunct="1">
              <a:defRPr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Akutna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životno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opasna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intoksikacija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karakteriše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povišenom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temperaturom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hipotenzijom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ospom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multiorganskom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disfunkcijom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deskvamacijom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toku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ranog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rekonvalescentnog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perioda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STŠ se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najčešće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javlja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tokom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menstruacije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nakon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lokalne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primene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kontraceptiva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komplikacija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septičnog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abortusa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nakon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hirurških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intervencija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toku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superinfekcije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kožnih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lezija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hemiske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termičke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opekotine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hirurške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...).</a:t>
            </a:r>
          </a:p>
        </p:txBody>
      </p:sp>
      <p:cxnSp>
        <p:nvCxnSpPr>
          <p:cNvPr id="17425" name="Straight Connector 17424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2152650" y="6485313"/>
            <a:ext cx="78867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5810668"/>
      </p:ext>
    </p:extLst>
  </p:cSld>
  <p:clrMapOvr>
    <a:masterClrMapping/>
  </p:clrMapOvr>
  <p:transition advTm="29808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512" name="Rectangle 21511">
            <a:extLst>
              <a:ext uri="{FF2B5EF4-FFF2-40B4-BE49-F238E27FC236}">
                <a16:creationId xmlns:a16="http://schemas.microsoft.com/office/drawing/2014/main" id="{8B9AA7C6-5E5A-498E-A6DF-A943376E0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1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1514" name="Group 21513">
            <a:extLst>
              <a:ext uri="{FF2B5EF4-FFF2-40B4-BE49-F238E27FC236}">
                <a16:creationId xmlns:a16="http://schemas.microsoft.com/office/drawing/2014/main" id="{83EAB11A-76F7-48F4-9B4F-5BFDF4BF9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79725" y="2385102"/>
            <a:ext cx="430568" cy="2087796"/>
            <a:chOff x="209668" y="2857422"/>
            <a:chExt cx="463662" cy="2087796"/>
          </a:xfrm>
        </p:grpSpPr>
        <p:sp>
          <p:nvSpPr>
            <p:cNvPr id="21515" name="Rectangle 21514">
              <a:extLst>
                <a:ext uri="{FF2B5EF4-FFF2-40B4-BE49-F238E27FC236}">
                  <a16:creationId xmlns:a16="http://schemas.microsoft.com/office/drawing/2014/main" id="{74D4C416-D5F4-4F6F-A6F1-87A21CD4FC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423947" y="2857422"/>
              <a:ext cx="249383" cy="20877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cxnSp>
          <p:nvCxnSpPr>
            <p:cNvPr id="21516" name="Straight Connector 21515">
              <a:extLst>
                <a:ext uri="{FF2B5EF4-FFF2-40B4-BE49-F238E27FC236}">
                  <a16:creationId xmlns:a16="http://schemas.microsoft.com/office/drawing/2014/main" id="{C6AC1C30-21C6-4BF6-93EE-B211D7A850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209668" y="2857423"/>
              <a:ext cx="1" cy="208779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18" name="Rectangle 21517">
            <a:extLst>
              <a:ext uri="{FF2B5EF4-FFF2-40B4-BE49-F238E27FC236}">
                <a16:creationId xmlns:a16="http://schemas.microsoft.com/office/drawing/2014/main" id="{81E140AE-0ABF-47C8-BF32-7D2F0CF2B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547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520" name="Rectangle 21519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8646" y="631767"/>
            <a:ext cx="8333796" cy="575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389213" y="631133"/>
            <a:ext cx="3006440" cy="5289378"/>
          </a:xfrm>
        </p:spPr>
        <p:txBody>
          <a:bodyPr anchor="ctr">
            <a:normAutofit/>
          </a:bodyPr>
          <a:lstStyle/>
          <a:p>
            <a:pPr eaLnBrk="1" hangingPunct="1">
              <a:defRPr/>
            </a:pPr>
            <a:br>
              <a:rPr lang="sr-Cyrl-R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5C282A76-355D-4299-BE07-D7FA94F1FF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37415" y="935847"/>
            <a:ext cx="3622487" cy="46799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C36E5C9-4C6E-4DA7-AD26-849DF83AC5CD}"/>
              </a:ext>
            </a:extLst>
          </p:cNvPr>
          <p:cNvSpPr txBox="1"/>
          <p:nvPr/>
        </p:nvSpPr>
        <p:spPr>
          <a:xfrm>
            <a:off x="2010294" y="1043732"/>
            <a:ext cx="4151599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Patogeneza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stafilokoknog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toksičnog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šok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sindroma</a:t>
            </a:r>
            <a:endParaRPr lang="sr-Latn-RS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Egzotoksini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koji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ključni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razvoju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toksičnog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šok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sindroma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TSST-1,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stafilokokni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enterotoksini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naročito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enterotoksin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serotipa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B. 
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Bakterije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ih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oslobađaju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visokim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koncentracijama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što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indukuje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razvoj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TSS (</a:t>
            </a:r>
            <a:r>
              <a:rPr lang="en-US" sz="20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engl.</a:t>
            </a:r>
            <a:r>
              <a:rPr lang="en-US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Toxic Shock </a:t>
            </a:r>
            <a:r>
              <a:rPr lang="en-US" sz="20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Syndrom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
Ovi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toksini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funkcionišu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kao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superantigeni</a:t>
            </a:r>
            <a:r>
              <a:rPr lang="sr-Latn-RS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</p:cSld>
  <p:clrMapOvr>
    <a:masterClrMapping/>
  </p:clrMapOvr>
  <p:transition advTm="25438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3494" name="Rectangle 233493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>
          <a:xfrm>
            <a:off x="808638" y="221439"/>
            <a:ext cx="10128690" cy="1188950"/>
          </a:xfrm>
        </p:spPr>
        <p:txBody>
          <a:bodyPr anchor="b">
            <a:normAutofit/>
          </a:bodyPr>
          <a:lstStyle/>
          <a:p>
            <a:pPr eaLnBrk="1" hangingPunct="1">
              <a:defRPr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Oboljenja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izazvana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bakterijom </a:t>
            </a:r>
            <a:r>
              <a:rPr lang="sr-Latn-R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Streptococcus pyogenes</a:t>
            </a:r>
            <a:endParaRPr lang="en-US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3496" name="Group 233495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233497" name="Rectangle 233496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498" name="Rectangle 233497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3500" name="Rectangle 233499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idx="1"/>
          </p:nvPr>
        </p:nvSpPr>
        <p:spPr>
          <a:xfrm>
            <a:off x="793660" y="2599509"/>
            <a:ext cx="10143668" cy="3435531"/>
          </a:xfrm>
        </p:spPr>
        <p:txBody>
          <a:bodyPr anchor="ctr">
            <a:normAutofit/>
          </a:bodyPr>
          <a:lstStyle/>
          <a:p>
            <a:pPr eaLnBrk="1" hangingPunct="1">
              <a:defRPr/>
            </a:pPr>
            <a:r>
              <a:rPr lang="sr-Latn-C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Bolesti lokalno-invazivnog karaktera </a:t>
            </a:r>
            <a:r>
              <a:rPr lang="sr-Latn-C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(tonzilofaringitis, impetigo, otitis media, erizipel, nekrotični fascitis)</a:t>
            </a:r>
          </a:p>
          <a:p>
            <a:pPr>
              <a:defRPr/>
            </a:pPr>
            <a:endParaRPr lang="sr-Latn-C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sr-Latn-C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Bolesti toksemičnog karaktera predstavljaju sistemski odgovor organizma na cirkulišuće bakterijske toksine </a:t>
            </a:r>
            <a:r>
              <a:rPr lang="sr-Latn-C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(šarlah, streptokokni toksični šok sindrom)</a:t>
            </a:r>
          </a:p>
          <a:p>
            <a:pPr>
              <a:defRPr/>
            </a:pPr>
            <a:endParaRPr lang="sr-Latn-C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sr-Latn-CS" sz="2400">
                <a:latin typeface="Times New Roman" panose="02020603050405020304" pitchFamily="18" charset="0"/>
                <a:cs typeface="Times New Roman" panose="02020603050405020304" pitchFamily="18" charset="0"/>
              </a:rPr>
              <a:t>Poststreprtokokne sekvele (reumatska groznica i glomerulonefritis kod 1-3% nelečenih bolesnika)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14B040C-ED66-4D2D-AB2E-080E107CD499}"/>
              </a:ext>
            </a:extLst>
          </p:cNvPr>
          <p:cNvGraphicFramePr>
            <a:graphicFrameLocks noGrp="1"/>
          </p:cNvGraphicFramePr>
          <p:nvPr/>
        </p:nvGraphicFramePr>
        <p:xfrm>
          <a:off x="1828801" y="304802"/>
          <a:ext cx="8381999" cy="5717473"/>
        </p:xfrm>
        <a:graphic>
          <a:graphicData uri="http://schemas.openxmlformats.org/drawingml/2006/table">
            <a:tbl>
              <a:tblPr firstRow="1" lastRow="1">
                <a:tableStyleId>{5940675A-B579-460E-94D1-54222C63F5DA}</a:tableStyleId>
              </a:tblPr>
              <a:tblGrid>
                <a:gridCol w="8381999">
                  <a:extLst>
                    <a:ext uri="{9D8B030D-6E8A-4147-A177-3AD203B41FA5}">
                      <a16:colId xmlns:a16="http://schemas.microsoft.com/office/drawing/2014/main" val="373970313"/>
                    </a:ext>
                  </a:extLst>
                </a:gridCol>
              </a:tblGrid>
              <a:tr h="161549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Dijagnostički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kriterijumi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za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stafilokokni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toksični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šok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sindrom</a:t>
                      </a:r>
                      <a:endParaRPr lang="en-US" sz="18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8" marR="31958" marT="0" marB="0"/>
                </a:tc>
                <a:extLst>
                  <a:ext uri="{0D108BD9-81ED-4DB2-BD59-A6C34878D82A}">
                    <a16:rowId xmlns:a16="http://schemas.microsoft.com/office/drawing/2014/main" val="122499020"/>
                  </a:ext>
                </a:extLst>
              </a:tr>
              <a:tr h="18175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sr-Latn-RS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Febrilnost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temperatura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≥ 38,9 C</a:t>
                      </a:r>
                      <a:endParaRPr lang="en-US" sz="18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8" marR="31958" marT="0" marB="0"/>
                </a:tc>
                <a:extLst>
                  <a:ext uri="{0D108BD9-81ED-4DB2-BD59-A6C34878D82A}">
                    <a16:rowId xmlns:a16="http://schemas.microsoft.com/office/drawing/2014/main" val="4010578506"/>
                  </a:ext>
                </a:extLst>
              </a:tr>
              <a:tr h="56457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sr-Latn-RS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Hipotenzija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sistolni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pritisak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≤ 90 mmHg, 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ortostatska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hipotenzija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ortostatski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pad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dijastolnog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pritiska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za ≥ 15  mmHg, 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ortostatska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vrtoglavica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ortostatski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kolaps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).</a:t>
                      </a:r>
                      <a:endParaRPr lang="en-US" sz="18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8" marR="31958" marT="0" marB="0"/>
                </a:tc>
                <a:extLst>
                  <a:ext uri="{0D108BD9-81ED-4DB2-BD59-A6C34878D82A}">
                    <a16:rowId xmlns:a16="http://schemas.microsoft.com/office/drawing/2014/main" val="1557785658"/>
                  </a:ext>
                </a:extLst>
              </a:tr>
              <a:tr h="18175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sr-Latn-R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Difuzna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makulopapulozna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ospa</a:t>
                      </a:r>
                      <a:endParaRPr lang="en-US" sz="18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8" marR="31958" marT="0" marB="0"/>
                </a:tc>
                <a:extLst>
                  <a:ext uri="{0D108BD9-81ED-4DB2-BD59-A6C34878D82A}">
                    <a16:rowId xmlns:a16="http://schemas.microsoft.com/office/drawing/2014/main" val="4267886196"/>
                  </a:ext>
                </a:extLst>
              </a:tr>
              <a:tr h="18175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sr-Latn-R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Zahvatanje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više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organskih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sistema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(3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više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8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8" marR="31958" marT="0" marB="0"/>
                </a:tc>
                <a:extLst>
                  <a:ext uri="{0D108BD9-81ED-4DB2-BD59-A6C34878D82A}">
                    <a16:rowId xmlns:a16="http://schemas.microsoft.com/office/drawing/2014/main" val="1455928965"/>
                  </a:ext>
                </a:extLst>
              </a:tr>
              <a:tr h="273886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gastrointestinalnog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sistema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povraćanje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dijareja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početku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bolesti</a:t>
                      </a:r>
                      <a:endParaRPr lang="sr-Latn-R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mišića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mijalgije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povišen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nivo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kreatin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kinaze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u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krvi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najmanje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dva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puta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iznad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gornje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granice</a:t>
                      </a:r>
                      <a:endParaRPr lang="sr-Latn-R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slizokože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hiperemija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vagine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orofarinksa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konjuktive</a:t>
                      </a:r>
                      <a:endParaRPr lang="sr-Latn-R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bubrega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: urea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kreatinin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puta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veći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normalnih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vrednosti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piurija</a:t>
                      </a:r>
                      <a:endParaRPr lang="sr-Latn-R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jetra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vrednosti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bilirubina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transaminaza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bar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dva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puta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veći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normalnih</a:t>
                      </a:r>
                      <a:endParaRPr lang="sr-Latn-R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hematološki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poremećaji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trombocitopenija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broj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trombocita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niži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100 000)</a:t>
                      </a:r>
                      <a:endParaRPr lang="sr-Latn-R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centralnog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nervnog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sistema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dezorjentacija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poremećaj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svesti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bez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foklanih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neuroloških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znakova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kada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nema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febrilnosti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hipotenzije</a:t>
                      </a:r>
                      <a:endParaRPr lang="en-US" sz="18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8" marR="31958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494835"/>
                  </a:ext>
                </a:extLst>
              </a:tr>
              <a:tr h="47568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sr-Latn-R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Deskvamacija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1-2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nedelje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početka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bolesti</a:t>
                      </a:r>
                      <a:r>
                        <a:rPr lang="sr-Latn-R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tipočno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dlanovima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tabanima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8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8" marR="3195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322088575"/>
                  </a:ext>
                </a:extLst>
              </a:tr>
              <a:tr h="840674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sr-Latn-RS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Negativne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hemokulture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bris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guše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kulture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likvora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negativna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antitela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leptospiru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rubelu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rikecije</a:t>
                      </a:r>
                      <a:endParaRPr lang="en-US" sz="5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8" marR="31958" marT="0" marB="0"/>
                </a:tc>
                <a:extLst>
                  <a:ext uri="{0D108BD9-81ED-4DB2-BD59-A6C34878D82A}">
                    <a16:rowId xmlns:a16="http://schemas.microsoft.com/office/drawing/2014/main" val="13645629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2788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512" name="Rectangle 21511">
            <a:extLst>
              <a:ext uri="{FF2B5EF4-FFF2-40B4-BE49-F238E27FC236}">
                <a16:creationId xmlns:a16="http://schemas.microsoft.com/office/drawing/2014/main" id="{8B9AA7C6-5E5A-498E-A6DF-A943376E0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1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1514" name="Group 21513">
            <a:extLst>
              <a:ext uri="{FF2B5EF4-FFF2-40B4-BE49-F238E27FC236}">
                <a16:creationId xmlns:a16="http://schemas.microsoft.com/office/drawing/2014/main" id="{83EAB11A-76F7-48F4-9B4F-5BFDF4BF9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79725" y="2385102"/>
            <a:ext cx="430568" cy="2087796"/>
            <a:chOff x="209668" y="2857422"/>
            <a:chExt cx="463662" cy="2087796"/>
          </a:xfrm>
        </p:grpSpPr>
        <p:sp>
          <p:nvSpPr>
            <p:cNvPr id="21515" name="Rectangle 21514">
              <a:extLst>
                <a:ext uri="{FF2B5EF4-FFF2-40B4-BE49-F238E27FC236}">
                  <a16:creationId xmlns:a16="http://schemas.microsoft.com/office/drawing/2014/main" id="{74D4C416-D5F4-4F6F-A6F1-87A21CD4FC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423947" y="2857422"/>
              <a:ext cx="249383" cy="20877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cxnSp>
          <p:nvCxnSpPr>
            <p:cNvPr id="21516" name="Straight Connector 21515">
              <a:extLst>
                <a:ext uri="{FF2B5EF4-FFF2-40B4-BE49-F238E27FC236}">
                  <a16:creationId xmlns:a16="http://schemas.microsoft.com/office/drawing/2014/main" id="{C6AC1C30-21C6-4BF6-93EE-B211D7A850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209668" y="2857423"/>
              <a:ext cx="1" cy="208779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18" name="Rectangle 21517">
            <a:extLst>
              <a:ext uri="{FF2B5EF4-FFF2-40B4-BE49-F238E27FC236}">
                <a16:creationId xmlns:a16="http://schemas.microsoft.com/office/drawing/2014/main" id="{81E140AE-0ABF-47C8-BF32-7D2F0CF2B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547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520" name="Rectangle 21519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8646" y="631767"/>
            <a:ext cx="8333796" cy="575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277" y="631133"/>
            <a:ext cx="4051588" cy="5289378"/>
          </a:xfrm>
        </p:spPr>
        <p:txBody>
          <a:bodyPr anchor="ctr">
            <a:normAutofit/>
          </a:bodyPr>
          <a:lstStyle/>
          <a:p>
            <a:pPr eaLnBrk="1" hangingPunct="1">
              <a:defRPr/>
            </a:pPr>
            <a:r>
              <a:rPr lang="sr-Latn-C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Lečenje stafilokoknog toksičnog šok sindroma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5976904" y="937489"/>
            <a:ext cx="4315538" cy="4983022"/>
          </a:xfrm>
        </p:spPr>
        <p:txBody>
          <a:bodyPr anchor="ctr">
            <a:noAutofit/>
          </a:bodyPr>
          <a:lstStyle/>
          <a:p>
            <a:pPr eaLnBrk="1" hangingPunct="1">
              <a:defRPr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Antibiotici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polusintetski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penicilini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nafcilin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oksacilin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cefalosporini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generacije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klindamicin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monoterapija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kombinaciji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beta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laktamskim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antibioticima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vankomicinom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Intenzivna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nadoknada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tečnosti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primena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vazopresora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Drenaža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mesta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hirurške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tela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moraju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ukloniti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998717"/>
      </p:ext>
    </p:extLst>
  </p:cSld>
  <p:clrMapOvr>
    <a:masterClrMapping/>
  </p:clrMapOvr>
  <p:transition advTm="25438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437" name="Rectangle 16436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1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130479" y="386930"/>
            <a:ext cx="6927525" cy="1188950"/>
          </a:xfrm>
        </p:spPr>
        <p:txBody>
          <a:bodyPr anchor="b">
            <a:normAutofit/>
          </a:bodyPr>
          <a:lstStyle/>
          <a:p>
            <a:pPr eaLnBrk="1" hangingPunct="1">
              <a:defRPr/>
            </a:pPr>
            <a:r>
              <a:rPr lang="sr-Latn-C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Stafilokokna intoksikacija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439" name="Group 16438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3999" y="1998368"/>
            <a:ext cx="8771274" cy="782176"/>
            <a:chOff x="-2" y="1998368"/>
            <a:chExt cx="11695083" cy="782176"/>
          </a:xfrm>
        </p:grpSpPr>
        <p:sp>
          <p:nvSpPr>
            <p:cNvPr id="16440" name="Rectangle 16439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6441" name="Rectangle 16440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6443" name="Rectangle 16442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2203080"/>
            <a:ext cx="8537521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1757753" y="2599510"/>
            <a:ext cx="8303769" cy="3496491"/>
          </a:xfrm>
        </p:spPr>
        <p:txBody>
          <a:bodyPr anchor="ctr">
            <a:noAutofit/>
          </a:bodyPr>
          <a:lstStyle/>
          <a:p>
            <a:pPr eaLnBrk="1" hangingPunct="1"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Stafilokokno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trovanje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hranom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gastrointestinalna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bolest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
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Prouzrokovana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uzimanjem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hrane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kontaminirane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egzotoksinima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 aureus.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
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Inkubacija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1-12 sati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najčešće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6</a:t>
            </a: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
Nagao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početak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upornim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povraćanjem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ređe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prolivom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povišena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temperatura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po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pravilu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javlja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
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Laboorijski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nalazi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najčešće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normalni</a:t>
            </a: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eaLnBrk="1" hangingPunct="1">
              <a:defRPr/>
            </a:pP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Dijaznoza: </a:t>
            </a:r>
          </a:p>
          <a:p>
            <a:pPr marL="0" indent="0">
              <a:buNone/>
              <a:defRPr/>
            </a:pP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pre svega na osnovu kliničke slike i epidemioloških podataka,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izolacija uzročnika iz povraćajnog sadržaja i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ostacima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inkriminisane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hrane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 radi se u rutinskoj praksi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defRPr/>
            </a:pP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Lečenje nadoknada tečnosti </a:t>
            </a:r>
            <a:r>
              <a:rPr lang="sr-Latn-RS" sz="2000">
                <a:latin typeface="Times New Roman" panose="02020603050405020304" pitchFamily="18" charset="0"/>
                <a:cs typeface="Times New Roman" panose="02020603050405020304" pitchFamily="18" charset="0"/>
              </a:rPr>
              <a:t>i elektrolita </a:t>
            </a: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uz dijetetski težim</a:t>
            </a:r>
          </a:p>
        </p:txBody>
      </p:sp>
    </p:spTree>
  </p:cSld>
  <p:clrMapOvr>
    <a:masterClrMapping/>
  </p:clrMapOvr>
  <p:transition advTm="33178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560" name="Rectangle 23559">
            <a:extLst>
              <a:ext uri="{FF2B5EF4-FFF2-40B4-BE49-F238E27FC236}">
                <a16:creationId xmlns:a16="http://schemas.microsoft.com/office/drawing/2014/main" id="{28D31E1B-0407-4223-9642-0B642CBF57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1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3562" name="Group 23561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001" y="1062849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3563" name="Rectangle 23562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564" name="Rectangle 23563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565" name="Rectangle 23564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3567" name="Rectangle 23566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04060" y="656151"/>
            <a:ext cx="4254500" cy="14315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0952" y="881689"/>
            <a:ext cx="3951837" cy="103578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defRPr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respiratornog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trakta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871766" y="2524722"/>
            <a:ext cx="4850104" cy="3677123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 defTabSz="914400">
              <a:buNone/>
              <a:defRPr/>
            </a:pP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Stafilokokna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pneumonija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aspiracijom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flore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gornjih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respiratornih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puteva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hematogenim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širenjem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indent="-228600" defTabSz="914400"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Klinička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slika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indent="-228600" defTabSz="914400"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povišena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telesna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temperatura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
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kašalj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
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dispneja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
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cijanoza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
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pleuralni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bol.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defTabSz="914400">
              <a:buNone/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Sklone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stvaranju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apscesa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empijema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pleure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3569" name="Rectangle 23568">
            <a:extLst>
              <a:ext uri="{FF2B5EF4-FFF2-40B4-BE49-F238E27FC236}">
                <a16:creationId xmlns:a16="http://schemas.microsoft.com/office/drawing/2014/main" id="{70E96339-907C-46C3-99AC-31179B6F0E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61224" y="608402"/>
            <a:ext cx="3478126" cy="55934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214B6B-C0C3-460F-99DF-284A46160C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1870" y="2314905"/>
            <a:ext cx="3167439" cy="2288475"/>
          </a:xfrm>
          <a:prstGeom prst="rect">
            <a:avLst/>
          </a:prstGeom>
        </p:spPr>
      </p:pic>
      <p:cxnSp>
        <p:nvCxnSpPr>
          <p:cNvPr id="23571" name="Straight Connector 23570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2152650" y="6492240"/>
            <a:ext cx="78867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12178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584" name="Rectangle 24583">
            <a:extLst>
              <a:ext uri="{FF2B5EF4-FFF2-40B4-BE49-F238E27FC236}">
                <a16:creationId xmlns:a16="http://schemas.microsoft.com/office/drawing/2014/main" id="{181FE16D-0BB9-43FC-A645-3419A195E1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1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4586" name="Group 24585">
            <a:extLst>
              <a:ext uri="{FF2B5EF4-FFF2-40B4-BE49-F238E27FC236}">
                <a16:creationId xmlns:a16="http://schemas.microsoft.com/office/drawing/2014/main" id="{83EAB11A-76F7-48F4-9B4F-5BFDF4BF9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79725" y="2385102"/>
            <a:ext cx="430568" cy="2087796"/>
            <a:chOff x="209668" y="2857422"/>
            <a:chExt cx="463662" cy="2087796"/>
          </a:xfrm>
        </p:grpSpPr>
        <p:sp>
          <p:nvSpPr>
            <p:cNvPr id="24587" name="Rectangle 24586">
              <a:extLst>
                <a:ext uri="{FF2B5EF4-FFF2-40B4-BE49-F238E27FC236}">
                  <a16:creationId xmlns:a16="http://schemas.microsoft.com/office/drawing/2014/main" id="{74D4C416-D5F4-4F6F-A6F1-87A21CD4FC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423947" y="2857422"/>
              <a:ext cx="249383" cy="20877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cxnSp>
          <p:nvCxnSpPr>
            <p:cNvPr id="24588" name="Straight Connector 24587">
              <a:extLst>
                <a:ext uri="{FF2B5EF4-FFF2-40B4-BE49-F238E27FC236}">
                  <a16:creationId xmlns:a16="http://schemas.microsoft.com/office/drawing/2014/main" id="{C6AC1C30-21C6-4BF6-93EE-B211D7A850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209668" y="2857423"/>
              <a:ext cx="1" cy="208779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590" name="Rectangle 24589">
            <a:extLst>
              <a:ext uri="{FF2B5EF4-FFF2-40B4-BE49-F238E27FC236}">
                <a16:creationId xmlns:a16="http://schemas.microsoft.com/office/drawing/2014/main" id="{81E140AE-0ABF-47C8-BF32-7D2F0CF2B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547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592" name="Rectangle 24591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8646" y="631767"/>
            <a:ext cx="8333796" cy="575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12885" y="881003"/>
            <a:ext cx="4097331" cy="150839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defRPr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Intravaskularne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sepsa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endokarditis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>
          <a:xfrm>
            <a:off x="5627718" y="631133"/>
            <a:ext cx="3668683" cy="889727"/>
          </a:xfrm>
          <a:prstGeom prst="rect">
            <a:avLst/>
          </a:prstGeom>
        </p:spPr>
        <p:txBody>
          <a:bodyPr/>
          <a:lstStyle/>
          <a:p>
            <a:pPr marL="342900" indent="-342900" algn="just" defTabSz="41148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Stafilokokna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sepsa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može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nastati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širenjem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ekstravaskularnog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kože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rane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respiratornog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gastrointestinalnog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trakta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intravaskularnog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žarišta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inrtavaskularni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kateteri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iv.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narkomani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u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krvnu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struju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defTabSz="41148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sr-Latn-RS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defTabSz="41148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Poslednjih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godina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raste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broj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bolničkih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sepsi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zbog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porasta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lečenja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intenzivnim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jedinicama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hirurških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zahvata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proteze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implantati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sr-Cyrl-CS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15FD93-6433-4BFB-9560-ED9FF70332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753" b="5273"/>
          <a:stretch/>
        </p:blipFill>
        <p:spPr>
          <a:xfrm>
            <a:off x="1958645" y="2913864"/>
            <a:ext cx="3719424" cy="28267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8F87211-639A-4375-B4BE-BFE5480B1C9B}"/>
              </a:ext>
            </a:extLst>
          </p:cNvPr>
          <p:cNvSpPr txBox="1"/>
          <p:nvPr/>
        </p:nvSpPr>
        <p:spPr>
          <a:xfrm>
            <a:off x="5928922" y="4694450"/>
            <a:ext cx="39770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411480">
              <a:lnSpc>
                <a:spcPct val="90000"/>
              </a:lnSpc>
              <a:buFont typeface="Wingdings" panose="05000000000000000000" pitchFamily="2" charset="2"/>
              <a:buChar char="ü"/>
              <a:defRPr/>
            </a:pPr>
            <a:r>
              <a:rPr lang="sr-Latn-CS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Bakterijski endokarditis</a:t>
            </a:r>
          </a:p>
          <a:p>
            <a:pPr marL="342900" indent="-342900" defTabSz="411480">
              <a:lnSpc>
                <a:spcPct val="90000"/>
              </a:lnSpc>
              <a:buFont typeface="Wingdings" panose="05000000000000000000" pitchFamily="2" charset="2"/>
              <a:buChar char="ü"/>
              <a:defRPr/>
            </a:pPr>
            <a:r>
              <a:rPr lang="sr-Latn-CS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Septički flebitis</a:t>
            </a:r>
          </a:p>
          <a:p>
            <a:pPr marL="342900" indent="-342900" defTabSz="411480">
              <a:lnSpc>
                <a:spcPct val="90000"/>
              </a:lnSpc>
              <a:buFont typeface="Wingdings" panose="05000000000000000000" pitchFamily="2" charset="2"/>
              <a:buChar char="ü"/>
              <a:defRPr/>
            </a:pPr>
            <a:r>
              <a:rPr lang="sr-Latn-CS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Bakterijemija, sepsa </a:t>
            </a:r>
            <a:r>
              <a:rPr lang="sr-Latn-C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(komplikacije su moždani apsces, meningitis, septički artritis, osteomijelitis)</a:t>
            </a:r>
          </a:p>
        </p:txBody>
      </p:sp>
    </p:spTree>
    <p:extLst>
      <p:ext uri="{BB962C8B-B14F-4D97-AF65-F5344CB8AC3E}">
        <p14:creationId xmlns:p14="http://schemas.microsoft.com/office/powerpoint/2010/main" val="719117039"/>
      </p:ext>
    </p:extLst>
  </p:cSld>
  <p:clrMapOvr>
    <a:masterClrMapping/>
  </p:clrMapOvr>
  <p:transition advTm="14588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608" name="Rectangle 25607">
            <a:extLst>
              <a:ext uri="{FF2B5EF4-FFF2-40B4-BE49-F238E27FC236}">
                <a16:creationId xmlns:a16="http://schemas.microsoft.com/office/drawing/2014/main" id="{FF81F8D5-515A-45DC-B296-30AB11F2C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1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610" name="Rectangle 25609">
            <a:extLst>
              <a:ext uri="{FF2B5EF4-FFF2-40B4-BE49-F238E27FC236}">
                <a16:creationId xmlns:a16="http://schemas.microsoft.com/office/drawing/2014/main" id="{90464369-70FA-42AF-948F-80664CA7BF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0" y="0"/>
            <a:ext cx="9144000" cy="2146816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66731" y="517724"/>
            <a:ext cx="4763362" cy="1111368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defRPr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Mišićno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koštane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59800" y="1752601"/>
            <a:ext cx="4364800" cy="4228726"/>
          </a:xfrm>
        </p:spPr>
        <p:txBody>
          <a:bodyPr vert="horz" lIns="91440" tIns="45720" rIns="91440" bIns="45720" rtlCol="0" anchor="ctr">
            <a:noAutofit/>
          </a:bodyPr>
          <a:lstStyle/>
          <a:p>
            <a:pPr indent="-228600" defTabSz="914400">
              <a:defRPr/>
            </a:pP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>
              <a:defRPr/>
            </a:pP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 aureus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najčešći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uzročnik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kostiju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zglobova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u 50%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nastaje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hematogenom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diseminacijom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lokalnog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kožnog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žarišta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indent="-228600" defTabSz="914400">
              <a:defRPr/>
            </a:pP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Akutni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osteomijelitis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tela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kičmenih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pršljenova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metafize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dugih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kostiju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>
              <a:defRPr/>
            </a:pP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Hronični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osteomijelitis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mestima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prethodne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hirurške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intervencije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povrede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smanjene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vaskularizacije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>
              <a:defRPr/>
            </a:pP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endoproteza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>
              <a:defRPr/>
            </a:pP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Septički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artritis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12" name="Rectangle 25611">
            <a:extLst>
              <a:ext uri="{FF2B5EF4-FFF2-40B4-BE49-F238E27FC236}">
                <a16:creationId xmlns:a16="http://schemas.microsoft.com/office/drawing/2014/main" id="{A6604B49-AD5C-4590-B051-06C8222E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710644" y="1760837"/>
            <a:ext cx="524256" cy="88975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614" name="Rectangle 25613">
            <a:extLst>
              <a:ext uri="{FF2B5EF4-FFF2-40B4-BE49-F238E27FC236}">
                <a16:creationId xmlns:a16="http://schemas.microsoft.com/office/drawing/2014/main" id="{CC552A98-EF7D-4D42-AB69-066B786AB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935585" y="399675"/>
            <a:ext cx="3485526" cy="5809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8AB94B-7170-416A-B99D-3654252041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447" r="-2" b="49092"/>
          <a:stretch/>
        </p:blipFill>
        <p:spPr>
          <a:xfrm rot="5400000">
            <a:off x="6001662" y="1716323"/>
            <a:ext cx="5353373" cy="3176637"/>
          </a:xfrm>
          <a:prstGeom prst="rect">
            <a:avLst/>
          </a:prstGeom>
        </p:spPr>
      </p:pic>
      <p:sp>
        <p:nvSpPr>
          <p:cNvPr id="25616" name="Rectangle 25615">
            <a:extLst>
              <a:ext uri="{FF2B5EF4-FFF2-40B4-BE49-F238E27FC236}">
                <a16:creationId xmlns:a16="http://schemas.microsoft.com/office/drawing/2014/main" id="{A648176E-454C-437C-B0FC-9B82FCF32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0289107" y="6150941"/>
            <a:ext cx="524256" cy="114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</p:spTree>
  </p:cSld>
  <p:clrMapOvr>
    <a:masterClrMapping/>
  </p:clrMapOvr>
  <p:transition advTm="12088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osteomyelitis-B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618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640" name="Rectangle 26639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1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328998" y="805407"/>
            <a:ext cx="6927525" cy="118895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 defTabSz="914400">
              <a:defRPr/>
            </a:pPr>
            <a:br>
              <a:rPr 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Terapija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stafilokoknih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infekcija</a:t>
            </a:r>
            <a:br>
              <a:rPr lang="en-US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641" name="Group 26640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3999" y="1998368"/>
            <a:ext cx="8771274" cy="782176"/>
            <a:chOff x="-2" y="1998368"/>
            <a:chExt cx="11695083" cy="782176"/>
          </a:xfrm>
        </p:grpSpPr>
        <p:sp>
          <p:nvSpPr>
            <p:cNvPr id="26642" name="Rectangle 26641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6643" name="Rectangle 26642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6644" name="Rectangle 26643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2203080"/>
            <a:ext cx="8537521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119246" y="2599510"/>
            <a:ext cx="7607751" cy="343553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 defTabSz="91440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5-10%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izolata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stafilokoka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osetljivo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penicilin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Rezistencija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rezultat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produkcije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beta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laktamaza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kodirana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plazmidnim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genima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-228600" defTabSz="914400"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Semisintetski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penicilini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rezistentni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beta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laktamazu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meticilin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oksacilin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kloksacilin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dikloksacilin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nafcilin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-228600" defTabSz="914400"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Cefalosporini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generacije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Vankomicin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Teikoplanin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Daptomicin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-228600" defTabSz="914400">
              <a:defRPr/>
            </a:pPr>
            <a:endParaRPr lang="en-US" dirty="0"/>
          </a:p>
        </p:txBody>
      </p:sp>
    </p:spTree>
  </p:cSld>
  <p:clrMapOvr>
    <a:masterClrMapping/>
  </p:clrMapOvr>
  <p:transition advTm="22348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1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2D0D30-F0D3-414D-A91D-239A3E9D6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9514" y="912012"/>
            <a:ext cx="7309287" cy="118895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 defTabSz="914400"/>
            <a:b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Novi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antistafilokokni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lekovi</a:t>
            </a:r>
            <a:b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3999" y="1998368"/>
            <a:ext cx="8771274" cy="782176"/>
            <a:chOff x="-2" y="1998368"/>
            <a:chExt cx="11695083" cy="782176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001" y="2203080"/>
            <a:ext cx="8537521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8CBDD2-955E-46F1-9D9B-1FC66DD5A41B}"/>
              </a:ext>
            </a:extLst>
          </p:cNvPr>
          <p:cNvSpPr txBox="1"/>
          <p:nvPr/>
        </p:nvSpPr>
        <p:spPr>
          <a:xfrm>
            <a:off x="1757754" y="1575881"/>
            <a:ext cx="7691047" cy="52821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300" b="1" dirty="0">
              <a:solidFill>
                <a:prstClr val="black"/>
              </a:solidFill>
              <a:latin typeface="Calibri" panose="020F0502020204030204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Oksazolin</a:t>
            </a:r>
            <a:r>
              <a:rPr lang="en-U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(Linezolid)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dobru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bioraspolozivost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malo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nuspojava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deluje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bakteriostatski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koristi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 za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lečenje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komplikovanih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infekcija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kože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mekih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tkiva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pneumonija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Daptomicin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parenteralni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baktericidni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lek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odobren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za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lečenje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komplikovanih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kožnih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infekcija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sepse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uključujući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endokarditis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desnog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seca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ne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koristi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 za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lečenje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pneumonija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jer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ga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razgrađuju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plućni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surfaktant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Ceftarolin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cafalosporin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generacije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baktericidnim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dejstvom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MRSA-u (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uključujući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sojeve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koje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smanjene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osetljivosti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prema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vankomicinu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daptomicinu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Koriste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 u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lečenju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bolničke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pneumonije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kože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mekih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tkiva</a:t>
            </a:r>
            <a:r>
              <a:rPr lang="sr-Latn-R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Streptograminski</a:t>
            </a:r>
            <a:r>
              <a:rPr lang="en-U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antibiotik</a:t>
            </a:r>
            <a:r>
              <a:rPr lang="en-U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baktericidan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prema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svim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stafilokokima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uključujići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one koji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intermedijalno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rezistentni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vankomicin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(VISA od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eng.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Vankomycin</a:t>
            </a:r>
            <a:r>
              <a:rPr lang="en-US" sz="16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intermediate S. aureus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Latn-R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Telavancin 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Dalbavancin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Tigeciklni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glicilciklinski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antibiotik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koriste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 u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lečenju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infekcija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kože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mekih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tkiva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intraab</a:t>
            </a:r>
            <a:r>
              <a:rPr lang="sr-Latn-R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ominalnih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infekcija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46288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5" name="Rectangle 44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54BBC9F-7C1A-41AA-89C8-51AB546151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84805"/>
            <a:ext cx="10515600" cy="150588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sz="2800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OBOLJENJA IZAZAVANA STREPTOCOCCUS PYOGENES- OM</a:t>
            </a:r>
            <a:endParaRPr lang="en-US" altLang="en-US" sz="2800" kern="1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B18485-98A5-45AC-9AA4-1894F663A2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-1472" b="2675"/>
          <a:stretch/>
        </p:blipFill>
        <p:spPr>
          <a:xfrm>
            <a:off x="2169994" y="1403333"/>
            <a:ext cx="8019104" cy="51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246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90" name="Rectangle 7189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73" name="Rectangle 8">
            <a:extLst>
              <a:ext uri="{FF2B5EF4-FFF2-40B4-BE49-F238E27FC236}">
                <a16:creationId xmlns:a16="http://schemas.microsoft.com/office/drawing/2014/main" id="{A4610EB7-E24D-4828-BE00-EF44ECE91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638" y="386930"/>
            <a:ext cx="10574724" cy="11889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8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STREPTOKOKNA ANGINA – </a:t>
            </a:r>
            <a:r>
              <a:rPr lang="en-US" altLang="en-US" sz="2800" b="1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Angina </a:t>
            </a:r>
            <a:r>
              <a:rPr lang="en-US" altLang="en-US" sz="2800" b="1" i="1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streptococcica</a:t>
            </a:r>
            <a:r>
              <a:rPr lang="en-US" alt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7191" name="Group 7190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7192" name="Rectangle 7191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93" name="Rectangle 7192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85" name="Rectangle 7184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74" name="Text Box 9">
            <a:extLst>
              <a:ext uri="{FF2B5EF4-FFF2-40B4-BE49-F238E27FC236}">
                <a16:creationId xmlns:a16="http://schemas.microsoft.com/office/drawing/2014/main" id="{B85C32F8-F497-40AD-966A-4CAD58F1C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660" y="2599509"/>
            <a:ext cx="10143668" cy="34355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marL="171450" indent="-1714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Etiologija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najčešće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beta-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hemolitički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streptokok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grupe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A.</a:t>
            </a:r>
            <a:endParaRPr lang="en-U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Epidemiologija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izvor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bolesnik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streptokoknom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infekcijom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kliconoša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putevi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širenja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kapljični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put,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redje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putem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hrane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najčešće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javlja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zimskom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periodu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0A1720-CA2D-4B8F-AEF4-9570BB85B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ts val="600"/>
              </a:spcAft>
              <a:defRPr/>
            </a:pPr>
            <a:fld id="{35253465-1D56-49BD-94A5-64825EAB3BE3}" type="slidenum">
              <a:rPr lang="en-US" altLang="en-US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t>7</a:t>
            </a:fld>
            <a:endParaRPr lang="en-US" altLang="en-US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239" name="Rectangle 9238">
            <a:extLst>
              <a:ext uri="{FF2B5EF4-FFF2-40B4-BE49-F238E27FC236}">
                <a16:creationId xmlns:a16="http://schemas.microsoft.com/office/drawing/2014/main" id="{058A14AF-9FB5-4CC7-BA35-E8E85D3ED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41" name="Rectangle 9240">
            <a:extLst>
              <a:ext uri="{FF2B5EF4-FFF2-40B4-BE49-F238E27FC236}">
                <a16:creationId xmlns:a16="http://schemas.microsoft.com/office/drawing/2014/main" id="{3A9A4357-BD1D-4622-A4FE-766E6AB8D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43" name="Rectangle 9242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20" name="Text Box 5">
            <a:extLst>
              <a:ext uri="{FF2B5EF4-FFF2-40B4-BE49-F238E27FC236}">
                <a16:creationId xmlns:a16="http://schemas.microsoft.com/office/drawing/2014/main" id="{5DC5099C-674D-4DDC-B825-3843AB38C1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1" y="2780068"/>
            <a:ext cx="10436180" cy="345889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marL="461963" indent="-1730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63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335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907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7963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5163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62363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9563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33363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</a:pP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Klinička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slika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r>
              <a:rPr lang="en-US" alt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Inkubacija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2-4 dana</a:t>
            </a: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bolest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počinje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naglo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visoka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temperatura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glavobolja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gušobolja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fizikalni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nalaz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krajnici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uvećani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crveni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žućkasto-beličastog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eksudata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uz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otok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limfnih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žlezda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vratu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3363" indent="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</a:pP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Komplikacije</a:t>
            </a:r>
            <a:endParaRPr lang="en-US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r>
              <a:rPr lang="en-US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lokalne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otitis, mastoiditis,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limphadenitis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peritonzilarni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retrofaringealni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apsces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r>
              <a:rPr lang="en-US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udaljene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bronhitis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pneumonija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meningitis,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sepsa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fontAlgn="base">
              <a:lnSpc>
                <a:spcPct val="9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Char char="•"/>
            </a:pPr>
            <a:r>
              <a:rPr lang="en-US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imunološke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reumatska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groznica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akutni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glomerulonefritis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C6F6A2-E4E6-48E3-8635-3958E44C05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584" r="1414"/>
          <a:stretch/>
        </p:blipFill>
        <p:spPr>
          <a:xfrm>
            <a:off x="914400" y="151317"/>
            <a:ext cx="10315575" cy="2492702"/>
          </a:xfrm>
          <a:prstGeom prst="rect">
            <a:avLst/>
          </a:prstGeom>
        </p:spPr>
      </p:pic>
      <p:sp>
        <p:nvSpPr>
          <p:cNvPr id="9245" name="Rectangle 9244">
            <a:extLst>
              <a:ext uri="{FF2B5EF4-FFF2-40B4-BE49-F238E27FC236}">
                <a16:creationId xmlns:a16="http://schemas.microsoft.com/office/drawing/2014/main" id="{E6995CE5-F890-4ABA-82A2-26507CE8D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2A189BB-43CF-4FB7-8E1E-507E15BAB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ts val="600"/>
              </a:spcAft>
              <a:defRPr/>
            </a:pPr>
            <a:fld id="{9A343D42-AE21-4846-B779-283116C4D7B0}" type="slidenum">
              <a:rPr lang="en-US" altLang="en-US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t>8</a:t>
            </a:fld>
            <a:endParaRPr lang="en-US" altLang="en-US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273" name="Rectangle 11272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275" name="Group 11274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11276" name="Rectangle 11275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77" name="Rectangle 11276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279" name="Rectangle 11278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8" name="Text Box 4">
            <a:extLst>
              <a:ext uri="{FF2B5EF4-FFF2-40B4-BE49-F238E27FC236}">
                <a16:creationId xmlns:a16="http://schemas.microsoft.com/office/drawing/2014/main" id="{0FD2DEDB-95AF-4518-B7ED-71C7B93F4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660" y="2599509"/>
            <a:ext cx="10143668" cy="34355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171450" indent="-1714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None/>
            </a:pP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Dijagnoza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klinička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slika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sr-Latn-R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epidemiološka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anketa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sr-Latn-R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laboratorijske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analize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ubrzana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sedimentacija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leukocitoza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polinukleozom</a:t>
            </a:r>
            <a:r>
              <a:rPr lang="sr-Latn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povišene vrednosti C reaktivnog proteina, povišen fibrinogen)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izolacija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streptokoka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brisa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ždrela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povišen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antistreptolizinski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titar.</a:t>
            </a:r>
            <a:endParaRPr lang="en-U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9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None/>
            </a:pP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Terapija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lek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izbora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penicilin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10 dana,</a:t>
            </a:r>
            <a:endParaRPr lang="sr-Latn-R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alternativa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eritromicin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linkomicin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C3EF7ED-2F41-4BF1-A6CB-40E059227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ts val="600"/>
              </a:spcAft>
              <a:defRPr/>
            </a:pPr>
            <a:fld id="{BAAA5727-30BB-412B-952B-0D23D5D9146E}" type="slidenum">
              <a:rPr lang="en-US" altLang="en-US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base">
                <a:spcBef>
                  <a:spcPct val="0"/>
                </a:spcBef>
                <a:spcAft>
                  <a:spcPts val="600"/>
                </a:spcAft>
                <a:defRPr/>
              </a:pPr>
              <a:t>9</a:t>
            </a:fld>
            <a:endParaRPr lang="en-US" altLang="en-US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8915</TotalTime>
  <Words>3742</Words>
  <Application>Microsoft Office PowerPoint</Application>
  <PresentationFormat>Widescreen</PresentationFormat>
  <Paragraphs>475</Paragraphs>
  <Slides>58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58</vt:i4>
      </vt:variant>
    </vt:vector>
  </HeadingPairs>
  <TitlesOfParts>
    <vt:vector size="67" baseType="lpstr">
      <vt:lpstr>Arial</vt:lpstr>
      <vt:lpstr>Calibri</vt:lpstr>
      <vt:lpstr>Calibri Light</vt:lpstr>
      <vt:lpstr>Symbol</vt:lpstr>
      <vt:lpstr>Tahoma</vt:lpstr>
      <vt:lpstr>Times New Roman</vt:lpstr>
      <vt:lpstr>Wingdings</vt:lpstr>
      <vt:lpstr>Office Theme</vt:lpstr>
      <vt:lpstr>1_Office Theme</vt:lpstr>
      <vt:lpstr>Streptokokne infekcije</vt:lpstr>
      <vt:lpstr>KARAKTERISTIKE STREPTOKOKA</vt:lpstr>
      <vt:lpstr>PowerPoint Presentation</vt:lpstr>
      <vt:lpstr>PowerPoint Presentation</vt:lpstr>
      <vt:lpstr>Oboljenja izazvana bakterijom Streptococcus pyogenes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Klinički oblici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Patogeneza streptokoknog šok sindroma</vt:lpstr>
      <vt:lpstr>PowerPoint Presentation</vt:lpstr>
      <vt:lpstr>PowerPoint Presentation</vt:lpstr>
      <vt:lpstr>PowerPoint Presentation</vt:lpstr>
      <vt:lpstr>Stafilokokne infekcije  </vt:lpstr>
      <vt:lpstr>PowerPoint Presentation</vt:lpstr>
      <vt:lpstr>PowerPoint Presentation</vt:lpstr>
      <vt:lpstr>Staphylococus aureus</vt:lpstr>
      <vt:lpstr>Faktori virulencije</vt:lpstr>
      <vt:lpstr>Patogeneza stafilokokne infekcije</vt:lpstr>
      <vt:lpstr>Kliničke manifestacije</vt:lpstr>
      <vt:lpstr>PowerPoint Presentation</vt:lpstr>
      <vt:lpstr>Infekcije kože i mekih tkiva</vt:lpstr>
      <vt:lpstr>Infekcije kože</vt:lpstr>
      <vt:lpstr>Maligna stafilokokcija lica</vt:lpstr>
      <vt:lpstr>PowerPoint Presentation</vt:lpstr>
      <vt:lpstr>Sindrom toksičnog šoka (STŠ)</vt:lpstr>
      <vt:lpstr> </vt:lpstr>
      <vt:lpstr>PowerPoint Presentation</vt:lpstr>
      <vt:lpstr>Lečenje stafilokoknog toksičnog šok sindroma</vt:lpstr>
      <vt:lpstr>Stafilokokna intoksikacija</vt:lpstr>
      <vt:lpstr>Infekcije respiratornog trakta</vt:lpstr>
      <vt:lpstr>Intravaskularne infekcije - sepsa i endokarditis</vt:lpstr>
      <vt:lpstr>Mišićno -koštane infekcije</vt:lpstr>
      <vt:lpstr>PowerPoint Presentation</vt:lpstr>
      <vt:lpstr> Terapija stafilokoknih infekcija </vt:lpstr>
      <vt:lpstr> Novi antistafilokokni lekovi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Ivana</dc:creator>
  <cp:lastModifiedBy>Ivana Rakovic</cp:lastModifiedBy>
  <cp:revision>431</cp:revision>
  <dcterms:created xsi:type="dcterms:W3CDTF">2024-02-06T16:44:52Z</dcterms:created>
  <dcterms:modified xsi:type="dcterms:W3CDTF">2024-09-12T21:01:56Z</dcterms:modified>
</cp:coreProperties>
</file>